
<file path=[Content_Types].xml><?xml version="1.0" encoding="utf-8"?>
<Types xmlns="http://schemas.openxmlformats.org/package/2006/content-types">
  <Default Extension="bin" ContentType="application/vnd.ms-office.activeX"/>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ctiveX/activeX1.xml" ContentType="application/vnd.ms-office.activeX+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40"/>
  </p:notesMasterIdLst>
  <p:sldIdLst>
    <p:sldId id="256" r:id="rId5"/>
    <p:sldId id="257" r:id="rId6"/>
    <p:sldId id="258" r:id="rId7"/>
    <p:sldId id="259" r:id="rId8"/>
    <p:sldId id="458" r:id="rId9"/>
    <p:sldId id="459" r:id="rId10"/>
    <p:sldId id="478" r:id="rId11"/>
    <p:sldId id="477" r:id="rId12"/>
    <p:sldId id="260" r:id="rId13"/>
    <p:sldId id="261" r:id="rId14"/>
    <p:sldId id="262" r:id="rId15"/>
    <p:sldId id="479" r:id="rId16"/>
    <p:sldId id="480" r:id="rId17"/>
    <p:sldId id="292" r:id="rId18"/>
    <p:sldId id="482" r:id="rId19"/>
    <p:sldId id="481" r:id="rId20"/>
    <p:sldId id="486" r:id="rId21"/>
    <p:sldId id="483" r:id="rId22"/>
    <p:sldId id="487" r:id="rId23"/>
    <p:sldId id="488" r:id="rId24"/>
    <p:sldId id="489" r:id="rId25"/>
    <p:sldId id="273" r:id="rId26"/>
    <p:sldId id="274" r:id="rId27"/>
    <p:sldId id="271" r:id="rId28"/>
    <p:sldId id="276" r:id="rId29"/>
    <p:sldId id="277" r:id="rId30"/>
    <p:sldId id="484" r:id="rId31"/>
    <p:sldId id="485" r:id="rId32"/>
    <p:sldId id="303" r:id="rId33"/>
    <p:sldId id="301" r:id="rId34"/>
    <p:sldId id="265" r:id="rId35"/>
    <p:sldId id="263" r:id="rId36"/>
    <p:sldId id="264" r:id="rId37"/>
    <p:sldId id="266" r:id="rId38"/>
    <p:sldId id="490" r:id="rId39"/>
  </p:sldIdLst>
  <p:sldSz cx="9144000" cy="5143500" type="screen16x9"/>
  <p:notesSz cx="6858000" cy="9144000"/>
  <p:embeddedFontLst>
    <p:embeddedFont>
      <p:font typeface="Calibri" panose="020F0502020204030204" pitchFamily="34" charset="0"/>
      <p:regular r:id="rId41"/>
      <p:bold r:id="rId42"/>
      <p:italic r:id="rId43"/>
      <p:boldItalic r:id="rId44"/>
    </p:embeddedFont>
    <p:embeddedFont>
      <p:font typeface="Century Gothic" panose="020B0604020202020204" charset="0"/>
      <p:regular r:id="rId45"/>
      <p:bold r:id="rId46"/>
      <p:italic r:id="rId47"/>
      <p:boldItalic r:id="rId48"/>
    </p:embeddedFont>
    <p:embeddedFont>
      <p:font typeface="Comic Sans MS" panose="030F0702030302020204" pitchFamily="66" charset="0"/>
      <p:regular r:id="rId49"/>
      <p:bold r:id="rId50"/>
      <p:italic r:id="rId51"/>
      <p:boldItalic r:id="rId52"/>
    </p:embeddedFont>
    <p:embeddedFont>
      <p:font typeface="Lucida Sans Unicode" panose="020B0602030504020204" pitchFamily="34" charset="0"/>
      <p:regular r:id="rId53"/>
    </p:embeddedFont>
    <p:embeddedFont>
      <p:font typeface="Roboto" panose="020B0604020202020204" charset="0"/>
      <p:regular r:id="rId54"/>
      <p:bold r:id="rId55"/>
      <p:italic r:id="rId56"/>
      <p:boldItalic r:id="rId57"/>
    </p:embeddedFont>
    <p:embeddedFont>
      <p:font typeface="Wingdings 3" panose="020B0604020202020204" charset="2"/>
      <p:regular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F974EFC-B01F-4AD3-B987-93536E84DB40}">
  <a:tblStyle styleId="{3F974EFC-B01F-4AD3-B987-93536E84DB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8" Type="http://schemas.openxmlformats.org/officeDocument/2006/relationships/slide" Target="slides/slide4.xml"/><Relationship Id="rId51" Type="http://schemas.openxmlformats.org/officeDocument/2006/relationships/font" Target="fonts/font11.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6.fntdata"/><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activeX/_rels/activeX1.xml.rels><?xml version="1.0" encoding="UTF-8" standalone="yes"?>
<Relationships xmlns="http://schemas.openxmlformats.org/package/2006/relationships"><Relationship Id="rId1" Type="http://schemas.microsoft.com/office/2006/relationships/activeXControlBinary" Target="activeX1.bin"/></Relationships>
</file>

<file path=ppt/activeX/activeX1.xml><?xml version="1.0" encoding="utf-8"?>
<ax:ocx xmlns:ax="http://schemas.microsoft.com/office/2006/activeX" xmlns:r="http://schemas.openxmlformats.org/officeDocument/2006/relationships" ax:classid="{D27CDB6E-AE6D-11CF-96B8-444553540000}" ax:persistence="persistStorage" r:id="rId1"/>
</file>

<file path=ppt/drawings/_rels/vmlDrawing1.vml.rels><?xml version="1.0" encoding="UTF-8" standalone="yes"?>
<Relationships xmlns="http://schemas.openxmlformats.org/package/2006/relationships"><Relationship Id="rId1" Type="http://schemas.openxmlformats.org/officeDocument/2006/relationships/image" Target="../media/image8.wmf"/></Relationships>
</file>

<file path=ppt/media/image1.png>
</file>

<file path=ppt/media/image10.jpeg>
</file>

<file path=ppt/media/image11.png>
</file>

<file path=ppt/media/image12.png>
</file>

<file path=ppt/media/image2.png>
</file>

<file path=ppt/media/image3.jpeg>
</file>

<file path=ppt/media/image4.jpeg>
</file>

<file path=ppt/media/image5.jpeg>
</file>

<file path=ppt/media/image7.png>
</file>

<file path=ppt/media/image8.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Insert cover image and use transparency settings to fade image.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3e5c105cef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3e5c105cef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88920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1A02D51-FA73-4473-B334-813865F6A822}" type="slidenum">
              <a:rPr lang="en-GB" smtClean="0"/>
              <a:t>19</a:t>
            </a:fld>
            <a:endParaRPr lang="en-GB"/>
          </a:p>
        </p:txBody>
      </p:sp>
    </p:spTree>
    <p:extLst>
      <p:ext uri="{BB962C8B-B14F-4D97-AF65-F5344CB8AC3E}">
        <p14:creationId xmlns:p14="http://schemas.microsoft.com/office/powerpoint/2010/main" val="2375977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e5c105cef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e5c105cef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e5c105cef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3e5c105cef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3e5c105cef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3e5c105cef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3e5c105cef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3e5c105cef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a:t>Please include tasks/questions here rather than just referring to a worksheet. This will save on photocopying and facilitate sharing with other schools.</a:t>
            </a:r>
            <a:endParaRPr/>
          </a:p>
          <a:p>
            <a:pPr marL="0" lvl="0" indent="0" algn="l" rtl="0">
              <a:lnSpc>
                <a:spcPct val="115000"/>
              </a:lnSpc>
              <a:spcBef>
                <a:spcPts val="0"/>
              </a:spcBef>
              <a:spcAft>
                <a:spcPts val="0"/>
              </a:spcAft>
              <a:buNone/>
            </a:pPr>
            <a:r>
              <a:rPr lang="en-GB"/>
              <a:t>Try and build tasks/questions which escalate through Bloom’s Taxonomy. This will help with differentiation.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e5c105cef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e5c105cef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a:solidFill>
                  <a:schemeClr val="dk1"/>
                </a:solidFill>
              </a:rPr>
              <a:t>Learning Objectives contain </a:t>
            </a:r>
            <a:r>
              <a:rPr lang="en-GB" b="1">
                <a:solidFill>
                  <a:schemeClr val="dk1"/>
                </a:solidFill>
              </a:rPr>
              <a:t>concepts </a:t>
            </a:r>
            <a:r>
              <a:rPr lang="en-GB">
                <a:solidFill>
                  <a:schemeClr val="dk1"/>
                </a:solidFill>
              </a:rPr>
              <a:t>(nouns, big ideas), </a:t>
            </a:r>
            <a:r>
              <a:rPr lang="en-GB" b="1">
                <a:solidFill>
                  <a:schemeClr val="dk1"/>
                </a:solidFill>
              </a:rPr>
              <a:t>skills </a:t>
            </a:r>
            <a:r>
              <a:rPr lang="en-GB">
                <a:solidFill>
                  <a:schemeClr val="dk1"/>
                </a:solidFill>
              </a:rPr>
              <a:t>(verbs, measurable behaviours) and sometimes </a:t>
            </a:r>
            <a:r>
              <a:rPr lang="en-GB" b="1">
                <a:solidFill>
                  <a:schemeClr val="dk1"/>
                </a:solidFill>
              </a:rPr>
              <a:t>context </a:t>
            </a:r>
            <a:r>
              <a:rPr lang="en-GB">
                <a:solidFill>
                  <a:schemeClr val="dk1"/>
                </a:solidFill>
              </a:rPr>
              <a:t>(restricting or targeting conditions).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●Example: Students will be able to </a:t>
            </a:r>
            <a:r>
              <a:rPr lang="en-GB" b="1">
                <a:solidFill>
                  <a:schemeClr val="dk1"/>
                </a:solidFill>
              </a:rPr>
              <a:t>describe</a:t>
            </a:r>
            <a:r>
              <a:rPr lang="en-GB">
                <a:solidFill>
                  <a:schemeClr val="dk1"/>
                </a:solidFill>
              </a:rPr>
              <a:t> the concept of </a:t>
            </a:r>
            <a:r>
              <a:rPr lang="en-GB" b="1">
                <a:solidFill>
                  <a:schemeClr val="dk1"/>
                </a:solidFill>
              </a:rPr>
              <a:t>density </a:t>
            </a:r>
            <a:r>
              <a:rPr lang="en-GB">
                <a:solidFill>
                  <a:schemeClr val="dk1"/>
                </a:solidFill>
              </a:rPr>
              <a:t>and apply it to </a:t>
            </a:r>
            <a:r>
              <a:rPr lang="en-GB" b="1">
                <a:solidFill>
                  <a:schemeClr val="dk1"/>
                </a:solidFill>
              </a:rPr>
              <a:t>floating and sinking.</a:t>
            </a:r>
            <a:endParaRPr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Success criteria are specific measurable outcomes that if met mean that the student has met the learning objective.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Examples: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•Students will be able to compare densities of substances using mass and volume.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•Students will be able to identify whether a solid or liquid will float or sink in a liquid based on their densities.</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137786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43f8bd1c12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43f8bd1c12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5ea846924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5ea84692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e5c105cef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e5c105ce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e5c105cef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e5c105cef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a:solidFill>
                  <a:schemeClr val="dk1"/>
                </a:solidFill>
              </a:rPr>
              <a:t>Learning Objectives contain </a:t>
            </a:r>
            <a:r>
              <a:rPr lang="en-GB" b="1">
                <a:solidFill>
                  <a:schemeClr val="dk1"/>
                </a:solidFill>
              </a:rPr>
              <a:t>concepts </a:t>
            </a:r>
            <a:r>
              <a:rPr lang="en-GB">
                <a:solidFill>
                  <a:schemeClr val="dk1"/>
                </a:solidFill>
              </a:rPr>
              <a:t>(nouns, big ideas), </a:t>
            </a:r>
            <a:r>
              <a:rPr lang="en-GB" b="1">
                <a:solidFill>
                  <a:schemeClr val="dk1"/>
                </a:solidFill>
              </a:rPr>
              <a:t>skills </a:t>
            </a:r>
            <a:r>
              <a:rPr lang="en-GB">
                <a:solidFill>
                  <a:schemeClr val="dk1"/>
                </a:solidFill>
              </a:rPr>
              <a:t>(verbs, measurable behaviours) and sometimes </a:t>
            </a:r>
            <a:r>
              <a:rPr lang="en-GB" b="1">
                <a:solidFill>
                  <a:schemeClr val="dk1"/>
                </a:solidFill>
              </a:rPr>
              <a:t>context </a:t>
            </a:r>
            <a:r>
              <a:rPr lang="en-GB">
                <a:solidFill>
                  <a:schemeClr val="dk1"/>
                </a:solidFill>
              </a:rPr>
              <a:t>(restricting or targeting conditions).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●Example: Students will be able to </a:t>
            </a:r>
            <a:r>
              <a:rPr lang="en-GB" b="1">
                <a:solidFill>
                  <a:schemeClr val="dk1"/>
                </a:solidFill>
              </a:rPr>
              <a:t>describe</a:t>
            </a:r>
            <a:r>
              <a:rPr lang="en-GB">
                <a:solidFill>
                  <a:schemeClr val="dk1"/>
                </a:solidFill>
              </a:rPr>
              <a:t> the concept of </a:t>
            </a:r>
            <a:r>
              <a:rPr lang="en-GB" b="1">
                <a:solidFill>
                  <a:schemeClr val="dk1"/>
                </a:solidFill>
              </a:rPr>
              <a:t>density </a:t>
            </a:r>
            <a:r>
              <a:rPr lang="en-GB">
                <a:solidFill>
                  <a:schemeClr val="dk1"/>
                </a:solidFill>
              </a:rPr>
              <a:t>and apply it to </a:t>
            </a:r>
            <a:r>
              <a:rPr lang="en-GB" b="1">
                <a:solidFill>
                  <a:schemeClr val="dk1"/>
                </a:solidFill>
              </a:rPr>
              <a:t>floating and sinking.</a:t>
            </a:r>
            <a:endParaRPr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Success criteria are specific measurable outcomes that if met mean that the student has met the learning objective.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Examples: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•Students will be able to compare densities of substances using mass and volume.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•Students will be able to identify whether a solid or liquid will float or sink in a liquid based on their densities.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e5c105cef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e5c105cef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3e5c105cef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3e5c105cef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3e5c105cef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3e5c105cef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77033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a:t>S: Distance, power, charge, density</a:t>
            </a:r>
          </a:p>
        </p:txBody>
      </p:sp>
      <p:sp>
        <p:nvSpPr>
          <p:cNvPr id="4" name="Slide Number Placeholder 3"/>
          <p:cNvSpPr>
            <a:spLocks noGrp="1"/>
          </p:cNvSpPr>
          <p:nvPr>
            <p:ph type="sldNum" sz="quarter" idx="10"/>
          </p:nvPr>
        </p:nvSpPr>
        <p:spPr/>
        <p:txBody>
          <a:bodyPr/>
          <a:lstStyle/>
          <a:p>
            <a:fld id="{E715231E-EBA4-4BDE-9D79-71C9B8E82D7A}" type="slidenum">
              <a:rPr lang="en-AU" smtClean="0"/>
              <a:t>14</a:t>
            </a:fld>
            <a:endParaRPr lang="en-AU"/>
          </a:p>
        </p:txBody>
      </p:sp>
    </p:spTree>
    <p:extLst>
      <p:ext uri="{BB962C8B-B14F-4D97-AF65-F5344CB8AC3E}">
        <p14:creationId xmlns:p14="http://schemas.microsoft.com/office/powerpoint/2010/main" val="29847741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6600"/>
              <a:buFont typeface="Century Gothic"/>
              <a:buNone/>
              <a:defRPr sz="6600">
                <a:latin typeface="Century Gothic"/>
                <a:ea typeface="Century Gothic"/>
                <a:cs typeface="Century Gothic"/>
                <a:sym typeface="Century Gothic"/>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3200"/>
              <a:buFont typeface="Century Gothic"/>
              <a:buNone/>
              <a:defRPr sz="3200">
                <a:solidFill>
                  <a:srgbClr val="000000"/>
                </a:solidFill>
                <a:latin typeface="Century Gothic"/>
                <a:ea typeface="Century Gothic"/>
                <a:cs typeface="Century Gothic"/>
                <a:sym typeface="Century Gothic"/>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14" name="Google Shape;14;p2"/>
          <p:cNvPicPr preferRelativeResize="0"/>
          <p:nvPr/>
        </p:nvPicPr>
        <p:blipFill>
          <a:blip r:embed="rId2">
            <a:alphaModFix/>
          </a:blip>
          <a:stretch>
            <a:fillRect/>
          </a:stretch>
        </p:blipFill>
        <p:spPr>
          <a:xfrm>
            <a:off x="7769825" y="4467425"/>
            <a:ext cx="1251325" cy="589250"/>
          </a:xfrm>
          <a:prstGeom prst="rect">
            <a:avLst/>
          </a:prstGeom>
          <a:noFill/>
          <a:ln>
            <a:noFill/>
          </a:ln>
        </p:spPr>
      </p:pic>
      <p:sp>
        <p:nvSpPr>
          <p:cNvPr id="15" name="Google Shape;15;p2"/>
          <p:cNvSpPr txBox="1"/>
          <p:nvPr/>
        </p:nvSpPr>
        <p:spPr>
          <a:xfrm>
            <a:off x="191000" y="4663075"/>
            <a:ext cx="25716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Century Gothic"/>
                <a:ea typeface="Century Gothic"/>
                <a:cs typeface="Century Gothic"/>
                <a:sym typeface="Century Gothic"/>
              </a:rPr>
              <a:t>Science</a:t>
            </a:r>
            <a:endParaRPr>
              <a:latin typeface="Century Gothic"/>
              <a:ea typeface="Century Gothic"/>
              <a:cs typeface="Century Gothic"/>
              <a:sym typeface="Century Gothic"/>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kill Closure">
  <p:cSld name="BLANK_1_1_1_1_1_1">
    <p:spTree>
      <p:nvGrpSpPr>
        <p:cNvPr id="1" name="Shape 57"/>
        <p:cNvGrpSpPr/>
        <p:nvPr/>
      </p:nvGrpSpPr>
      <p:grpSpPr>
        <a:xfrm>
          <a:off x="0" y="0"/>
          <a:ext cx="0" cy="0"/>
          <a:chOff x="0" y="0"/>
          <a:chExt cx="0" cy="0"/>
        </a:xfrm>
      </p:grpSpPr>
      <p:sp>
        <p:nvSpPr>
          <p:cNvPr id="58" name="Google Shape;5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11"/>
          <p:cNvSpPr txBox="1"/>
          <p:nvPr/>
        </p:nvSpPr>
        <p:spPr>
          <a:xfrm rot="-5400000">
            <a:off x="-667850" y="2399550"/>
            <a:ext cx="17718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SKILL CLOSURE</a:t>
            </a:r>
            <a:endParaRPr sz="1600">
              <a:solidFill>
                <a:srgbClr val="0B5394"/>
              </a:solidFill>
              <a:latin typeface="Century Gothic"/>
              <a:ea typeface="Century Gothic"/>
              <a:cs typeface="Century Gothic"/>
              <a:sym typeface="Century Gothic"/>
            </a:endParaRPr>
          </a:p>
        </p:txBody>
      </p:sp>
      <p:sp>
        <p:nvSpPr>
          <p:cNvPr id="60" name="Google Shape;60;p11"/>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1"/>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2" name="Google Shape;62;p11"/>
          <p:cNvSpPr txBox="1">
            <a:spLocks noGrp="1"/>
          </p:cNvSpPr>
          <p:nvPr>
            <p:ph type="body" idx="2"/>
          </p:nvPr>
        </p:nvSpPr>
        <p:spPr>
          <a:xfrm>
            <a:off x="552550" y="767450"/>
            <a:ext cx="6173700" cy="4151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ndependent Practice">
  <p:cSld name="BLANK_1_1_1_1_1_1_1">
    <p:spTree>
      <p:nvGrpSpPr>
        <p:cNvPr id="1" name="Shape 63"/>
        <p:cNvGrpSpPr/>
        <p:nvPr/>
      </p:nvGrpSpPr>
      <p:grpSpPr>
        <a:xfrm>
          <a:off x="0" y="0"/>
          <a:ext cx="0" cy="0"/>
          <a:chOff x="0" y="0"/>
          <a:chExt cx="0" cy="0"/>
        </a:xfrm>
      </p:grpSpPr>
      <p:sp>
        <p:nvSpPr>
          <p:cNvPr id="64" name="Google Shape;6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5" name="Google Shape;65;p12"/>
          <p:cNvSpPr txBox="1"/>
          <p:nvPr/>
        </p:nvSpPr>
        <p:spPr>
          <a:xfrm rot="-5400000">
            <a:off x="-1128800" y="2670800"/>
            <a:ext cx="26937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INDEPENDENT PRACTICE</a:t>
            </a:r>
            <a:endParaRPr sz="1600">
              <a:solidFill>
                <a:srgbClr val="0B5394"/>
              </a:solidFill>
              <a:latin typeface="Century Gothic"/>
              <a:ea typeface="Century Gothic"/>
              <a:cs typeface="Century Gothic"/>
              <a:sym typeface="Century Gothic"/>
            </a:endParaRPr>
          </a:p>
        </p:txBody>
      </p:sp>
      <p:sp>
        <p:nvSpPr>
          <p:cNvPr id="66" name="Google Shape;66;p12"/>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2"/>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8" name="Google Shape;68;p12"/>
          <p:cNvSpPr txBox="1">
            <a:spLocks noGrp="1"/>
          </p:cNvSpPr>
          <p:nvPr>
            <p:ph type="body" idx="2"/>
          </p:nvPr>
        </p:nvSpPr>
        <p:spPr>
          <a:xfrm>
            <a:off x="552550" y="1937350"/>
            <a:ext cx="6173700" cy="2981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A2E2B-8880-44D1-A656-4C535EC972F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14462A43-7330-40EB-9F8E-E0C51849C1A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86F2EB6-7B8D-479E-BEE2-CDC79C8D973E}"/>
              </a:ext>
            </a:extLst>
          </p:cNvPr>
          <p:cNvSpPr>
            <a:spLocks noGrp="1"/>
          </p:cNvSpPr>
          <p:nvPr>
            <p:ph type="dt" sz="half" idx="10"/>
          </p:nvPr>
        </p:nvSpPr>
        <p:spPr/>
        <p:txBody>
          <a:bodyPr/>
          <a:lstStyle/>
          <a:p>
            <a:fld id="{AB296A7A-772F-4C8A-BD72-F461757B33EF}" type="datetimeFigureOut">
              <a:rPr lang="en-AU" smtClean="0"/>
              <a:t>21/06/2021</a:t>
            </a:fld>
            <a:endParaRPr lang="en-AU"/>
          </a:p>
        </p:txBody>
      </p:sp>
      <p:sp>
        <p:nvSpPr>
          <p:cNvPr id="5" name="Footer Placeholder 4">
            <a:extLst>
              <a:ext uri="{FF2B5EF4-FFF2-40B4-BE49-F238E27FC236}">
                <a16:creationId xmlns:a16="http://schemas.microsoft.com/office/drawing/2014/main" id="{5271681A-B215-4FB1-AF62-DD9908DA420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BCC1F80-2C93-460E-8BDF-8C47BD007E8B}"/>
              </a:ext>
            </a:extLst>
          </p:cNvPr>
          <p:cNvSpPr>
            <a:spLocks noGrp="1"/>
          </p:cNvSpPr>
          <p:nvPr>
            <p:ph type="sldNum" sz="quarter" idx="12"/>
          </p:nvPr>
        </p:nvSpPr>
        <p:spPr/>
        <p:txBody>
          <a:bodyPr/>
          <a:lstStyle/>
          <a:p>
            <a:fld id="{B6866718-6295-47A9-9B19-4719E9E9CFDB}" type="slidenum">
              <a:rPr lang="en-AU" smtClean="0"/>
              <a:t>‹#›</a:t>
            </a:fld>
            <a:endParaRPr lang="en-AU"/>
          </a:p>
        </p:txBody>
      </p:sp>
    </p:spTree>
    <p:extLst>
      <p:ext uri="{BB962C8B-B14F-4D97-AF65-F5344CB8AC3E}">
        <p14:creationId xmlns:p14="http://schemas.microsoft.com/office/powerpoint/2010/main" val="37433646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a:t>Click to edit Master title style</a:t>
            </a:r>
            <a:endParaRPr lang="en-GB"/>
          </a:p>
        </p:txBody>
      </p:sp>
      <p:sp>
        <p:nvSpPr>
          <p:cNvPr id="3" name="Text Placeholder 2"/>
          <p:cNvSpPr>
            <a:spLocks noGrp="1"/>
          </p:cNvSpPr>
          <p:nvPr>
            <p:ph type="body" sz="half" idx="1"/>
          </p:nvPr>
        </p:nvSpPr>
        <p:spPr>
          <a:xfrm>
            <a:off x="457200" y="1200151"/>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200151"/>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prstClr val="black"/>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prstClr val="black"/>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33D50355-98F1-438E-9D10-CD48A9189079}" type="slidenum">
              <a:rPr lang="en-US">
                <a:solidFill>
                  <a:prstClr val="black"/>
                </a:solidFill>
              </a:rPr>
              <a:pPr>
                <a:defRPr/>
              </a:pPr>
              <a:t>‹#›</a:t>
            </a:fld>
            <a:endParaRPr lang="en-US">
              <a:solidFill>
                <a:prstClr val="black"/>
              </a:solidFill>
            </a:endParaRPr>
          </a:p>
        </p:txBody>
      </p:sp>
    </p:spTree>
    <p:extLst>
      <p:ext uri="{BB962C8B-B14F-4D97-AF65-F5344CB8AC3E}">
        <p14:creationId xmlns:p14="http://schemas.microsoft.com/office/powerpoint/2010/main" val="15882888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a:t>Click to edit Master title style</a:t>
            </a:r>
            <a:endParaRPr lang="en-AU"/>
          </a:p>
        </p:txBody>
      </p:sp>
      <p:sp>
        <p:nvSpPr>
          <p:cNvPr id="3" name="Table Placeholder 2"/>
          <p:cNvSpPr>
            <a:spLocks noGrp="1"/>
          </p:cNvSpPr>
          <p:nvPr>
            <p:ph type="tbl" idx="1"/>
          </p:nvPr>
        </p:nvSpPr>
        <p:spPr>
          <a:xfrm>
            <a:off x="457200" y="1200151"/>
            <a:ext cx="8229600" cy="3394472"/>
          </a:xfrm>
        </p:spPr>
        <p:txBody>
          <a:bodyPr/>
          <a:lstStyle/>
          <a:p>
            <a:pPr lvl="0"/>
            <a:endParaRPr lang="en-AU" noProof="0"/>
          </a:p>
        </p:txBody>
      </p:sp>
      <p:sp>
        <p:nvSpPr>
          <p:cNvPr id="4" name="Rectangle 4">
            <a:extLst>
              <a:ext uri="{FF2B5EF4-FFF2-40B4-BE49-F238E27FC236}">
                <a16:creationId xmlns:a16="http://schemas.microsoft.com/office/drawing/2014/main" id="{79320629-3D2F-4A05-910B-5F36513CA2C4}"/>
              </a:ext>
            </a:extLst>
          </p:cNvPr>
          <p:cNvSpPr>
            <a:spLocks noGrp="1" noChangeArrowheads="1"/>
          </p:cNvSpPr>
          <p:nvPr>
            <p:ph type="dt" sz="half" idx="10"/>
          </p:nvPr>
        </p:nvSpPr>
        <p:spPr>
          <a:ln/>
        </p:spPr>
        <p:txBody>
          <a:bodyPr/>
          <a:lstStyle>
            <a:lvl1pPr>
              <a:defRPr/>
            </a:lvl1pPr>
          </a:lstStyle>
          <a:p>
            <a:pPr>
              <a:defRPr/>
            </a:pPr>
            <a:endParaRPr lang="en-AU"/>
          </a:p>
        </p:txBody>
      </p:sp>
      <p:sp>
        <p:nvSpPr>
          <p:cNvPr id="5" name="Rectangle 5">
            <a:extLst>
              <a:ext uri="{FF2B5EF4-FFF2-40B4-BE49-F238E27FC236}">
                <a16:creationId xmlns:a16="http://schemas.microsoft.com/office/drawing/2014/main" id="{1AB7CCF6-A737-4077-9E87-E803A42C1114}"/>
              </a:ext>
            </a:extLst>
          </p:cNvPr>
          <p:cNvSpPr>
            <a:spLocks noGrp="1" noChangeArrowheads="1"/>
          </p:cNvSpPr>
          <p:nvPr>
            <p:ph type="ftr" sz="quarter" idx="11"/>
          </p:nvPr>
        </p:nvSpPr>
        <p:spPr>
          <a:ln/>
        </p:spPr>
        <p:txBody>
          <a:bodyPr/>
          <a:lstStyle>
            <a:lvl1pPr>
              <a:defRPr/>
            </a:lvl1pPr>
          </a:lstStyle>
          <a:p>
            <a:pPr>
              <a:defRPr/>
            </a:pPr>
            <a:endParaRPr lang="en-AU"/>
          </a:p>
        </p:txBody>
      </p:sp>
      <p:sp>
        <p:nvSpPr>
          <p:cNvPr id="6" name="Rectangle 6">
            <a:extLst>
              <a:ext uri="{FF2B5EF4-FFF2-40B4-BE49-F238E27FC236}">
                <a16:creationId xmlns:a16="http://schemas.microsoft.com/office/drawing/2014/main" id="{1D02E3C4-81BC-40D7-A14A-764F48BAF32F}"/>
              </a:ext>
            </a:extLst>
          </p:cNvPr>
          <p:cNvSpPr>
            <a:spLocks noGrp="1" noChangeArrowheads="1"/>
          </p:cNvSpPr>
          <p:nvPr>
            <p:ph type="sldNum" sz="quarter" idx="12"/>
          </p:nvPr>
        </p:nvSpPr>
        <p:spPr>
          <a:ln/>
        </p:spPr>
        <p:txBody>
          <a:bodyPr/>
          <a:lstStyle>
            <a:lvl1pPr>
              <a:defRPr/>
            </a:lvl1pPr>
          </a:lstStyle>
          <a:p>
            <a:fld id="{F36E8EF8-3C3C-47E2-96A5-0574FEFBFA4E}" type="slidenum">
              <a:rPr lang="en-AU" altLang="en-US"/>
              <a:pPr/>
              <a:t>‹#›</a:t>
            </a:fld>
            <a:endParaRPr lang="en-AU" altLang="en-US"/>
          </a:p>
        </p:txBody>
      </p:sp>
    </p:spTree>
    <p:extLst>
      <p:ext uri="{BB962C8B-B14F-4D97-AF65-F5344CB8AC3E}">
        <p14:creationId xmlns:p14="http://schemas.microsoft.com/office/powerpoint/2010/main" val="75816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o Now">
  <p:cSld name="CUSTOM_1">
    <p:spTree>
      <p:nvGrpSpPr>
        <p:cNvPr id="1" name="Shape 16"/>
        <p:cNvGrpSpPr/>
        <p:nvPr/>
      </p:nvGrpSpPr>
      <p:grpSpPr>
        <a:xfrm>
          <a:off x="0" y="0"/>
          <a:ext cx="0" cy="0"/>
          <a:chOff x="0" y="0"/>
          <a:chExt cx="0" cy="0"/>
        </a:xfrm>
      </p:grpSpPr>
      <p:sp>
        <p:nvSpPr>
          <p:cNvPr id="17" name="Google Shape;17;p3"/>
          <p:cNvSpPr txBox="1">
            <a:spLocks noGrp="1"/>
          </p:cNvSpPr>
          <p:nvPr>
            <p:ph type="body" idx="1"/>
          </p:nvPr>
        </p:nvSpPr>
        <p:spPr>
          <a:xfrm>
            <a:off x="709450" y="566200"/>
            <a:ext cx="5123100" cy="4097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
        <p:nvSpPr>
          <p:cNvPr id="18" name="Google Shape;18;p3"/>
          <p:cNvSpPr txBox="1"/>
          <p:nvPr/>
        </p:nvSpPr>
        <p:spPr>
          <a:xfrm rot="-5400000">
            <a:off x="-352325" y="2399550"/>
            <a:ext cx="1154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DO NOW</a:t>
            </a:r>
            <a:endParaRPr sz="1600">
              <a:solidFill>
                <a:srgbClr val="0B5394"/>
              </a:solidFill>
              <a:latin typeface="Century Gothic"/>
              <a:ea typeface="Century Gothic"/>
              <a:cs typeface="Century Gothic"/>
              <a:sym typeface="Century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rompt Boxes">
  <p:cSld name="CUSTOM">
    <p:spTree>
      <p:nvGrpSpPr>
        <p:cNvPr id="1" name="Shape 19"/>
        <p:cNvGrpSpPr/>
        <p:nvPr/>
      </p:nvGrpSpPr>
      <p:grpSpPr>
        <a:xfrm>
          <a:off x="0" y="0"/>
          <a:ext cx="0" cy="0"/>
          <a:chOff x="0" y="0"/>
          <a:chExt cx="0" cy="0"/>
        </a:xfrm>
      </p:grpSpPr>
      <p:sp>
        <p:nvSpPr>
          <p:cNvPr id="20" name="Google Shape;20;p4"/>
          <p:cNvSpPr txBox="1"/>
          <p:nvPr/>
        </p:nvSpPr>
        <p:spPr>
          <a:xfrm rot="-5400000">
            <a:off x="-636425" y="2399550"/>
            <a:ext cx="17226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PROMPT BOXES</a:t>
            </a:r>
            <a:endParaRPr sz="1600">
              <a:solidFill>
                <a:srgbClr val="0B5394"/>
              </a:solidFill>
              <a:latin typeface="Century Gothic"/>
              <a:ea typeface="Century Gothic"/>
              <a:cs typeface="Century Gothic"/>
              <a:sym typeface="Century Gothic"/>
            </a:endParaRPr>
          </a:p>
        </p:txBody>
      </p:sp>
      <p:sp>
        <p:nvSpPr>
          <p:cNvPr id="21" name="Google Shape;21;p4"/>
          <p:cNvSpPr txBox="1">
            <a:spLocks noGrp="1"/>
          </p:cNvSpPr>
          <p:nvPr>
            <p:ph type="body" idx="1"/>
          </p:nvPr>
        </p:nvSpPr>
        <p:spPr>
          <a:xfrm>
            <a:off x="586550" y="547850"/>
            <a:ext cx="7986000" cy="2661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aily Review" type="blank">
  <p:cSld name="BLANK">
    <p:spTree>
      <p:nvGrpSpPr>
        <p:cNvPr id="1" name="Shape 22"/>
        <p:cNvGrpSpPr/>
        <p:nvPr/>
      </p:nvGrpSpPr>
      <p:grpSpPr>
        <a:xfrm>
          <a:off x="0" y="0"/>
          <a:ext cx="0" cy="0"/>
          <a:chOff x="0" y="0"/>
          <a:chExt cx="0" cy="0"/>
        </a:xfrm>
      </p:grpSpPr>
      <p:sp>
        <p:nvSpPr>
          <p:cNvPr id="23" name="Google Shape;23;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4" name="Google Shape;24;p5"/>
          <p:cNvSpPr txBox="1"/>
          <p:nvPr/>
        </p:nvSpPr>
        <p:spPr>
          <a:xfrm rot="-5400000">
            <a:off x="-569675" y="2399550"/>
            <a:ext cx="15891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DAILY REVIEW</a:t>
            </a:r>
            <a:endParaRPr sz="1600">
              <a:solidFill>
                <a:srgbClr val="0B5394"/>
              </a:solidFill>
              <a:latin typeface="Century Gothic"/>
              <a:ea typeface="Century Gothic"/>
              <a:cs typeface="Century Gothic"/>
              <a:sym typeface="Century Gothic"/>
            </a:endParaRPr>
          </a:p>
        </p:txBody>
      </p:sp>
      <p:sp>
        <p:nvSpPr>
          <p:cNvPr id="25" name="Google Shape;25;p5"/>
          <p:cNvSpPr txBox="1">
            <a:spLocks noGrp="1"/>
          </p:cNvSpPr>
          <p:nvPr>
            <p:ph type="body" idx="1"/>
          </p:nvPr>
        </p:nvSpPr>
        <p:spPr>
          <a:xfrm>
            <a:off x="709450" y="566200"/>
            <a:ext cx="5123100" cy="40971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earning Objective and Success Criteria">
  <p:cSld name="BLANK_1">
    <p:spTree>
      <p:nvGrpSpPr>
        <p:cNvPr id="1" name="Shape 26"/>
        <p:cNvGrpSpPr/>
        <p:nvPr/>
      </p:nvGrpSpPr>
      <p:grpSpPr>
        <a:xfrm>
          <a:off x="0" y="0"/>
          <a:ext cx="0" cy="0"/>
          <a:chOff x="0" y="0"/>
          <a:chExt cx="0" cy="0"/>
        </a:xfrm>
      </p:grpSpPr>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8" name="Google Shape;28;p6"/>
          <p:cNvSpPr txBox="1"/>
          <p:nvPr/>
        </p:nvSpPr>
        <p:spPr>
          <a:xfrm rot="-5400000">
            <a:off x="-929500" y="1209150"/>
            <a:ext cx="22989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LEARNING OBJECTIVE</a:t>
            </a:r>
            <a:endParaRPr sz="1600">
              <a:solidFill>
                <a:srgbClr val="0B5394"/>
              </a:solidFill>
              <a:latin typeface="Century Gothic"/>
              <a:ea typeface="Century Gothic"/>
              <a:cs typeface="Century Gothic"/>
              <a:sym typeface="Century Gothic"/>
            </a:endParaRPr>
          </a:p>
        </p:txBody>
      </p:sp>
      <p:sp>
        <p:nvSpPr>
          <p:cNvPr id="29" name="Google Shape;29;p6"/>
          <p:cNvSpPr/>
          <p:nvPr/>
        </p:nvSpPr>
        <p:spPr>
          <a:xfrm>
            <a:off x="395650" y="231900"/>
            <a:ext cx="6419100" cy="2305800"/>
          </a:xfrm>
          <a:prstGeom prst="homePlate">
            <a:avLst>
              <a:gd name="adj" fmla="val 50000"/>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6"/>
          <p:cNvSpPr txBox="1">
            <a:spLocks noGrp="1"/>
          </p:cNvSpPr>
          <p:nvPr>
            <p:ph type="title"/>
          </p:nvPr>
        </p:nvSpPr>
        <p:spPr>
          <a:xfrm>
            <a:off x="532075" y="477525"/>
            <a:ext cx="5061600" cy="18351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latin typeface="Century Gothic"/>
                <a:ea typeface="Century Gothic"/>
                <a:cs typeface="Century Gothic"/>
                <a:sym typeface="Century Gothic"/>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31" name="Google Shape;31;p6"/>
          <p:cNvSpPr txBox="1"/>
          <p:nvPr/>
        </p:nvSpPr>
        <p:spPr>
          <a:xfrm rot="-5400000">
            <a:off x="-790750" y="3730950"/>
            <a:ext cx="2021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SUCCESS CRITERIA</a:t>
            </a:r>
            <a:endParaRPr sz="1600">
              <a:solidFill>
                <a:srgbClr val="0B5394"/>
              </a:solidFill>
              <a:latin typeface="Century Gothic"/>
              <a:ea typeface="Century Gothic"/>
              <a:cs typeface="Century Gothic"/>
              <a:sym typeface="Century Gothic"/>
            </a:endParaRPr>
          </a:p>
        </p:txBody>
      </p:sp>
      <p:sp>
        <p:nvSpPr>
          <p:cNvPr id="32" name="Google Shape;32;p6"/>
          <p:cNvSpPr txBox="1">
            <a:spLocks noGrp="1"/>
          </p:cNvSpPr>
          <p:nvPr>
            <p:ph type="body" idx="1"/>
          </p:nvPr>
        </p:nvSpPr>
        <p:spPr>
          <a:xfrm>
            <a:off x="497975" y="2892375"/>
            <a:ext cx="5198100" cy="2012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ctivate Prior Knowledge">
  <p:cSld name="BLANK_1_1">
    <p:spTree>
      <p:nvGrpSpPr>
        <p:cNvPr id="1" name="Shape 33"/>
        <p:cNvGrpSpPr/>
        <p:nvPr/>
      </p:nvGrpSpPr>
      <p:grpSpPr>
        <a:xfrm>
          <a:off x="0" y="0"/>
          <a:ext cx="0" cy="0"/>
          <a:chOff x="0" y="0"/>
          <a:chExt cx="0" cy="0"/>
        </a:xfrm>
      </p:grpSpPr>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5" name="Google Shape;35;p7"/>
          <p:cNvSpPr txBox="1"/>
          <p:nvPr/>
        </p:nvSpPr>
        <p:spPr>
          <a:xfrm rot="-5400000">
            <a:off x="-1398650" y="2399550"/>
            <a:ext cx="3233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ACTIVATE PRIOR KNOWLEDGE</a:t>
            </a:r>
            <a:endParaRPr sz="1600">
              <a:solidFill>
                <a:srgbClr val="0B5394"/>
              </a:solidFill>
              <a:latin typeface="Century Gothic"/>
              <a:ea typeface="Century Gothic"/>
              <a:cs typeface="Century Gothic"/>
              <a:sym typeface="Century Gothic"/>
            </a:endParaRPr>
          </a:p>
        </p:txBody>
      </p:sp>
      <p:sp>
        <p:nvSpPr>
          <p:cNvPr id="36" name="Google Shape;36;p7"/>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a:spcBef>
                <a:spcPts val="0"/>
              </a:spcBef>
              <a:spcAft>
                <a:spcPts val="0"/>
              </a:spcAft>
              <a:buNone/>
              <a:defRPr>
                <a:solidFill>
                  <a:srgbClr val="FFFFFF"/>
                </a:solidFill>
                <a:latin typeface="Century Gothic"/>
                <a:ea typeface="Century Gothic"/>
                <a:cs typeface="Century Gothic"/>
                <a:sym typeface="Century Gothic"/>
              </a:defRPr>
            </a:lvl1pPr>
            <a:lvl2pPr lvl="1">
              <a:spcBef>
                <a:spcPts val="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38" name="Google Shape;38;p7"/>
          <p:cNvSpPr txBox="1">
            <a:spLocks noGrp="1"/>
          </p:cNvSpPr>
          <p:nvPr>
            <p:ph type="body" idx="2"/>
          </p:nvPr>
        </p:nvSpPr>
        <p:spPr>
          <a:xfrm>
            <a:off x="552550" y="852700"/>
            <a:ext cx="6173700" cy="40656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cept Development">
  <p:cSld name="BLANK_1_1_1">
    <p:spTree>
      <p:nvGrpSpPr>
        <p:cNvPr id="1" name="Shape 39"/>
        <p:cNvGrpSpPr/>
        <p:nvPr/>
      </p:nvGrpSpPr>
      <p:grpSpPr>
        <a:xfrm>
          <a:off x="0" y="0"/>
          <a:ext cx="0" cy="0"/>
          <a:chOff x="0" y="0"/>
          <a:chExt cx="0" cy="0"/>
        </a:xfrm>
      </p:grpSpPr>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41" name="Google Shape;41;p8"/>
          <p:cNvSpPr txBox="1"/>
          <p:nvPr/>
        </p:nvSpPr>
        <p:spPr>
          <a:xfrm rot="-5400000">
            <a:off x="-1139375" y="2399550"/>
            <a:ext cx="27285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CONCEPT DEVELOPMENT</a:t>
            </a:r>
            <a:endParaRPr sz="1600">
              <a:solidFill>
                <a:srgbClr val="0B5394"/>
              </a:solidFill>
              <a:latin typeface="Century Gothic"/>
              <a:ea typeface="Century Gothic"/>
              <a:cs typeface="Century Gothic"/>
              <a:sym typeface="Century Gothic"/>
            </a:endParaRPr>
          </a:p>
        </p:txBody>
      </p:sp>
      <p:sp>
        <p:nvSpPr>
          <p:cNvPr id="42" name="Google Shape;42;p8"/>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8"/>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44" name="Google Shape;44;p8"/>
          <p:cNvSpPr txBox="1">
            <a:spLocks noGrp="1"/>
          </p:cNvSpPr>
          <p:nvPr>
            <p:ph type="body" idx="2"/>
          </p:nvPr>
        </p:nvSpPr>
        <p:spPr>
          <a:xfrm>
            <a:off x="552550" y="852700"/>
            <a:ext cx="6173700" cy="40656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kill Development/Guided Practice">
  <p:cSld name="BLANK_1_1_1_1">
    <p:spTree>
      <p:nvGrpSpPr>
        <p:cNvPr id="1" name="Shape 45"/>
        <p:cNvGrpSpPr/>
        <p:nvPr/>
      </p:nvGrpSpPr>
      <p:grpSpPr>
        <a:xfrm>
          <a:off x="0" y="0"/>
          <a:ext cx="0" cy="0"/>
          <a:chOff x="0" y="0"/>
          <a:chExt cx="0" cy="0"/>
        </a:xfrm>
      </p:grpSpPr>
      <p:sp>
        <p:nvSpPr>
          <p:cNvPr id="46" name="Google Shape;46;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47" name="Google Shape;47;p9"/>
          <p:cNvSpPr txBox="1"/>
          <p:nvPr/>
        </p:nvSpPr>
        <p:spPr>
          <a:xfrm rot="-5400000">
            <a:off x="-1790900" y="2604200"/>
            <a:ext cx="40179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SKILL DEVELOPMENT/GUIDED PRACTICE</a:t>
            </a:r>
            <a:endParaRPr sz="1600">
              <a:solidFill>
                <a:srgbClr val="0B5394"/>
              </a:solidFill>
              <a:latin typeface="Century Gothic"/>
              <a:ea typeface="Century Gothic"/>
              <a:cs typeface="Century Gothic"/>
              <a:sym typeface="Century Gothic"/>
            </a:endParaRPr>
          </a:p>
        </p:txBody>
      </p:sp>
      <p:sp>
        <p:nvSpPr>
          <p:cNvPr id="48" name="Google Shape;48;p9"/>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0" name="Google Shape;50;p9"/>
          <p:cNvSpPr txBox="1">
            <a:spLocks noGrp="1"/>
          </p:cNvSpPr>
          <p:nvPr>
            <p:ph type="body" idx="2"/>
          </p:nvPr>
        </p:nvSpPr>
        <p:spPr>
          <a:xfrm>
            <a:off x="552550" y="1807725"/>
            <a:ext cx="6173700" cy="3110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Relevance">
  <p:cSld name="BLANK_1_1_1_1_1">
    <p:spTree>
      <p:nvGrpSpPr>
        <p:cNvPr id="1" name="Shape 51"/>
        <p:cNvGrpSpPr/>
        <p:nvPr/>
      </p:nvGrpSpPr>
      <p:grpSpPr>
        <a:xfrm>
          <a:off x="0" y="0"/>
          <a:ext cx="0" cy="0"/>
          <a:chOff x="0" y="0"/>
          <a:chExt cx="0" cy="0"/>
        </a:xfrm>
      </p:grpSpPr>
      <p:sp>
        <p:nvSpPr>
          <p:cNvPr id="52" name="Google Shape;52;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3" name="Google Shape;53;p10"/>
          <p:cNvSpPr txBox="1"/>
          <p:nvPr/>
        </p:nvSpPr>
        <p:spPr>
          <a:xfrm rot="-5400000">
            <a:off x="-489650" y="2399550"/>
            <a:ext cx="1415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RELEVANCE</a:t>
            </a:r>
            <a:endParaRPr sz="1600">
              <a:solidFill>
                <a:srgbClr val="0B5394"/>
              </a:solidFill>
              <a:latin typeface="Century Gothic"/>
              <a:ea typeface="Century Gothic"/>
              <a:cs typeface="Century Gothic"/>
              <a:sym typeface="Century Gothic"/>
            </a:endParaRPr>
          </a:p>
        </p:txBody>
      </p:sp>
      <p:sp>
        <p:nvSpPr>
          <p:cNvPr id="54" name="Google Shape;54;p10"/>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6" name="Google Shape;56;p10"/>
          <p:cNvSpPr txBox="1">
            <a:spLocks noGrp="1"/>
          </p:cNvSpPr>
          <p:nvPr>
            <p:ph type="body" idx="2"/>
          </p:nvPr>
        </p:nvSpPr>
        <p:spPr>
          <a:xfrm>
            <a:off x="552550" y="767450"/>
            <a:ext cx="6173700" cy="4151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47750" y="34100"/>
            <a:ext cx="9063300" cy="5075400"/>
          </a:xfrm>
          <a:prstGeom prst="roundRect">
            <a:avLst>
              <a:gd name="adj" fmla="val 3214"/>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Century Gothic"/>
              <a:buNone/>
              <a:defRPr sz="2800">
                <a:latin typeface="Century Gothic"/>
                <a:ea typeface="Century Gothic"/>
                <a:cs typeface="Century Gothic"/>
                <a:sym typeface="Century Gothic"/>
              </a:defRPr>
            </a:lvl1pPr>
            <a:lvl2pPr lvl="1">
              <a:spcBef>
                <a:spcPts val="0"/>
              </a:spcBef>
              <a:spcAft>
                <a:spcPts val="0"/>
              </a:spcAft>
              <a:buSzPts val="2800"/>
              <a:buFont typeface="Century Gothic"/>
              <a:buNone/>
              <a:defRPr sz="2800">
                <a:latin typeface="Century Gothic"/>
                <a:ea typeface="Century Gothic"/>
                <a:cs typeface="Century Gothic"/>
                <a:sym typeface="Century Gothic"/>
              </a:defRPr>
            </a:lvl2pPr>
            <a:lvl3pPr lvl="2">
              <a:spcBef>
                <a:spcPts val="0"/>
              </a:spcBef>
              <a:spcAft>
                <a:spcPts val="0"/>
              </a:spcAft>
              <a:buSzPts val="2800"/>
              <a:buFont typeface="Century Gothic"/>
              <a:buNone/>
              <a:defRPr sz="2800">
                <a:latin typeface="Century Gothic"/>
                <a:ea typeface="Century Gothic"/>
                <a:cs typeface="Century Gothic"/>
                <a:sym typeface="Century Gothic"/>
              </a:defRPr>
            </a:lvl3pPr>
            <a:lvl4pPr lvl="3">
              <a:spcBef>
                <a:spcPts val="0"/>
              </a:spcBef>
              <a:spcAft>
                <a:spcPts val="0"/>
              </a:spcAft>
              <a:buSzPts val="2800"/>
              <a:buFont typeface="Century Gothic"/>
              <a:buNone/>
              <a:defRPr sz="2800">
                <a:latin typeface="Century Gothic"/>
                <a:ea typeface="Century Gothic"/>
                <a:cs typeface="Century Gothic"/>
                <a:sym typeface="Century Gothic"/>
              </a:defRPr>
            </a:lvl4pPr>
            <a:lvl5pPr lvl="4">
              <a:spcBef>
                <a:spcPts val="0"/>
              </a:spcBef>
              <a:spcAft>
                <a:spcPts val="0"/>
              </a:spcAft>
              <a:buSzPts val="2800"/>
              <a:buFont typeface="Century Gothic"/>
              <a:buNone/>
              <a:defRPr sz="2800">
                <a:latin typeface="Century Gothic"/>
                <a:ea typeface="Century Gothic"/>
                <a:cs typeface="Century Gothic"/>
                <a:sym typeface="Century Gothic"/>
              </a:defRPr>
            </a:lvl5pPr>
            <a:lvl6pPr lvl="5">
              <a:spcBef>
                <a:spcPts val="0"/>
              </a:spcBef>
              <a:spcAft>
                <a:spcPts val="0"/>
              </a:spcAft>
              <a:buSzPts val="2800"/>
              <a:buFont typeface="Century Gothic"/>
              <a:buNone/>
              <a:defRPr sz="2800">
                <a:latin typeface="Century Gothic"/>
                <a:ea typeface="Century Gothic"/>
                <a:cs typeface="Century Gothic"/>
                <a:sym typeface="Century Gothic"/>
              </a:defRPr>
            </a:lvl6pPr>
            <a:lvl7pPr lvl="6">
              <a:spcBef>
                <a:spcPts val="0"/>
              </a:spcBef>
              <a:spcAft>
                <a:spcPts val="0"/>
              </a:spcAft>
              <a:buSzPts val="2800"/>
              <a:buFont typeface="Century Gothic"/>
              <a:buNone/>
              <a:defRPr sz="2800">
                <a:latin typeface="Century Gothic"/>
                <a:ea typeface="Century Gothic"/>
                <a:cs typeface="Century Gothic"/>
                <a:sym typeface="Century Gothic"/>
              </a:defRPr>
            </a:lvl7pPr>
            <a:lvl8pPr lvl="7">
              <a:spcBef>
                <a:spcPts val="0"/>
              </a:spcBef>
              <a:spcAft>
                <a:spcPts val="0"/>
              </a:spcAft>
              <a:buSzPts val="2800"/>
              <a:buFont typeface="Century Gothic"/>
              <a:buNone/>
              <a:defRPr sz="2800">
                <a:latin typeface="Century Gothic"/>
                <a:ea typeface="Century Gothic"/>
                <a:cs typeface="Century Gothic"/>
                <a:sym typeface="Century Gothic"/>
              </a:defRPr>
            </a:lvl8pPr>
            <a:lvl9pPr lvl="8">
              <a:spcBef>
                <a:spcPts val="0"/>
              </a:spcBef>
              <a:spcAft>
                <a:spcPts val="0"/>
              </a:spcAft>
              <a:buSzPts val="2800"/>
              <a:buFont typeface="Century Gothic"/>
              <a:buNone/>
              <a:defRPr sz="2800">
                <a:latin typeface="Century Gothic"/>
                <a:ea typeface="Century Gothic"/>
                <a:cs typeface="Century Gothic"/>
                <a:sym typeface="Century Gothic"/>
              </a:defRPr>
            </a:lvl9pPr>
          </a:lstStyle>
          <a:p>
            <a:endParaRPr/>
          </a:p>
        </p:txBody>
      </p:sp>
      <p:sp>
        <p:nvSpPr>
          <p:cNvPr id="8" name="Google Shape;8;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Century Gothic"/>
              <a:buChar char="●"/>
              <a:defRPr sz="1800">
                <a:latin typeface="Century Gothic"/>
                <a:ea typeface="Century Gothic"/>
                <a:cs typeface="Century Gothic"/>
                <a:sym typeface="Century Gothic"/>
              </a:defRPr>
            </a:lvl1pPr>
            <a:lvl2pPr marL="914400" lvl="1"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2pPr>
            <a:lvl3pPr marL="1371600" lvl="2"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3pPr>
            <a:lvl4pPr marL="1828800" lvl="3"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4pPr>
            <a:lvl5pPr marL="2286000" lvl="4"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5pPr>
            <a:lvl6pPr marL="2743200" lvl="5"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6pPr>
            <a:lvl7pPr marL="3200400" lvl="6"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7pPr>
            <a:lvl8pPr marL="3657600" lvl="7"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8pPr>
            <a:lvl9pPr marL="4114800" lvl="8" indent="-317500">
              <a:lnSpc>
                <a:spcPct val="115000"/>
              </a:lnSpc>
              <a:spcBef>
                <a:spcPts val="1600"/>
              </a:spcBef>
              <a:spcAft>
                <a:spcPts val="1600"/>
              </a:spcAft>
              <a:buSzPts val="1400"/>
              <a:buFont typeface="Century Gothic"/>
              <a:buChar char="■"/>
              <a:defRPr>
                <a:latin typeface="Century Gothic"/>
                <a:ea typeface="Century Gothic"/>
                <a:cs typeface="Century Gothic"/>
                <a:sym typeface="Century Gothic"/>
              </a:defRPr>
            </a:lvl9pPr>
          </a:lstStyle>
          <a:p>
            <a:endParaRPr/>
          </a:p>
        </p:txBody>
      </p:sp>
      <p:sp>
        <p:nvSpPr>
          <p:cNvPr id="9" name="Google Shape;9;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control" Target="../activeX/activeX1.xml"/><Relationship Id="rId1" Type="http://schemas.openxmlformats.org/officeDocument/2006/relationships/vmlDrawing" Target="../drawings/vmlDrawing1.vml"/><Relationship Id="rId5" Type="http://schemas.openxmlformats.org/officeDocument/2006/relationships/image" Target="../media/image8.wmf"/><Relationship Id="rId4"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create.kahoot.it/details/year-10-physics/deba5ffc-95c6-4777-8ad5-1c4e672e2a88"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hyperlink" Target="https://play.kahoot.it/v2/?quizId=5db6d9e4-acc7-42dd-aee2-750bbec907a4" TargetMode="External"/><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12.xml"/><Relationship Id="rId1" Type="http://schemas.openxmlformats.org/officeDocument/2006/relationships/video" Target="https://www.youtube.com/embed/DmIIwIP9Omk?feature=oembed"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16000"/>
            <a:lum/>
          </a:blip>
          <a:srcRect/>
          <a:stretch>
            <a:fillRect t="-4000" b="-4000"/>
          </a:stretch>
        </a:blipFill>
        <a:effectLst/>
      </p:bgPr>
    </p:bg>
    <p:spTree>
      <p:nvGrpSpPr>
        <p:cNvPr id="1" name="Shape 72"/>
        <p:cNvGrpSpPr/>
        <p:nvPr/>
      </p:nvGrpSpPr>
      <p:grpSpPr>
        <a:xfrm>
          <a:off x="0" y="0"/>
          <a:ext cx="0" cy="0"/>
          <a:chOff x="0" y="0"/>
          <a:chExt cx="0" cy="0"/>
        </a:xfrm>
      </p:grpSpPr>
      <p:sp>
        <p:nvSpPr>
          <p:cNvPr id="73" name="Google Shape;73;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Vector and Scalar Quantities</a:t>
            </a:r>
            <a:endParaRPr/>
          </a:p>
        </p:txBody>
      </p:sp>
      <p:sp>
        <p:nvSpPr>
          <p:cNvPr id="74" name="Google Shape;74;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We will compare vector and scalar quantities</a:t>
            </a:r>
            <a:endParaRPr/>
          </a:p>
        </p:txBody>
      </p:sp>
      <p:pic>
        <p:nvPicPr>
          <p:cNvPr id="1026" name="Picture 2" descr="Willetton Uniforms">
            <a:extLst>
              <a:ext uri="{FF2B5EF4-FFF2-40B4-BE49-F238E27FC236}">
                <a16:creationId xmlns:a16="http://schemas.microsoft.com/office/drawing/2014/main" id="{54DDBCCE-36DE-4ECC-A980-72D0C96CE9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4995" y="3924495"/>
            <a:ext cx="1219005" cy="12190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body" idx="2"/>
          </p:nvPr>
        </p:nvSpPr>
        <p:spPr>
          <a:xfrm>
            <a:off x="552550" y="852700"/>
            <a:ext cx="6173700" cy="40656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US" b="1"/>
              <a:t>Student example of scalar vs. vector</a:t>
            </a:r>
          </a:p>
          <a:p>
            <a:pPr marL="0" lvl="0" indent="0" algn="ctr" rtl="0">
              <a:spcBef>
                <a:spcPts val="0"/>
              </a:spcBef>
              <a:spcAft>
                <a:spcPts val="1600"/>
              </a:spcAft>
              <a:buNone/>
            </a:pPr>
            <a:endParaRPr lang="en-US" b="1"/>
          </a:p>
          <a:p>
            <a:pPr marL="342900" lvl="0" rtl="0">
              <a:spcBef>
                <a:spcPts val="0"/>
              </a:spcBef>
              <a:spcAft>
                <a:spcPts val="1600"/>
              </a:spcAft>
              <a:buAutoNum type="arabicPeriod"/>
            </a:pPr>
            <a:r>
              <a:rPr lang="en-US"/>
              <a:t>Walk 10 steps</a:t>
            </a:r>
          </a:p>
          <a:p>
            <a:pPr marL="342900" lvl="0" rtl="0">
              <a:spcBef>
                <a:spcPts val="0"/>
              </a:spcBef>
              <a:spcAft>
                <a:spcPts val="1600"/>
              </a:spcAft>
              <a:buAutoNum type="arabicPeriod"/>
            </a:pPr>
            <a:r>
              <a:rPr lang="en-US"/>
              <a:t>Walk 10 steps north</a:t>
            </a:r>
          </a:p>
          <a:p>
            <a:pPr marL="342900" lvl="0" rtl="0">
              <a:spcBef>
                <a:spcPts val="0"/>
              </a:spcBef>
              <a:spcAft>
                <a:spcPts val="1600"/>
              </a:spcAft>
              <a:buAutoNum type="arabicPeriod"/>
            </a:pPr>
            <a:r>
              <a:rPr lang="en-US"/>
              <a:t>Walk for 5 seconds</a:t>
            </a:r>
          </a:p>
          <a:p>
            <a:pPr marL="342900" lvl="0" rtl="0">
              <a:spcBef>
                <a:spcPts val="0"/>
              </a:spcBef>
              <a:spcAft>
                <a:spcPts val="1600"/>
              </a:spcAft>
              <a:buAutoNum type="arabicPeriod"/>
            </a:pPr>
            <a:r>
              <a:rPr lang="en-US"/>
              <a:t>Walk for 5 seconds south</a:t>
            </a:r>
          </a:p>
          <a:p>
            <a:pPr marL="342900" lvl="0" rtl="0">
              <a:spcBef>
                <a:spcPts val="0"/>
              </a:spcBef>
              <a:spcAft>
                <a:spcPts val="1600"/>
              </a:spcAft>
              <a:buAutoNum type="arabicPeriod"/>
            </a:pPr>
            <a:r>
              <a:rPr lang="en-US"/>
              <a:t>Do 5 pushups </a:t>
            </a:r>
          </a:p>
          <a:p>
            <a:pPr marL="0" lvl="0" indent="0" algn="l" rtl="0">
              <a:spcBef>
                <a:spcPts val="0"/>
              </a:spcBef>
              <a:spcAft>
                <a:spcPts val="1600"/>
              </a:spcAft>
              <a:buNone/>
            </a:pPr>
            <a:endParaRPr lang="en-US"/>
          </a:p>
          <a:p>
            <a:pPr marL="0" lvl="0" indent="0" algn="l" rtl="0">
              <a:spcBef>
                <a:spcPts val="0"/>
              </a:spcBef>
              <a:spcAft>
                <a:spcPts val="1600"/>
              </a:spcAft>
              <a:buNone/>
            </a:pPr>
            <a:endParaRPr/>
          </a:p>
        </p:txBody>
      </p:sp>
      <p:sp>
        <p:nvSpPr>
          <p:cNvPr id="113" name="Google Shape;113;p18"/>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r>
              <a:rPr lang="en-US"/>
              <a:t>We will compare vector and scalar quantities</a:t>
            </a:r>
            <a:endParaRPr/>
          </a:p>
        </p:txBody>
      </p:sp>
      <p:graphicFrame>
        <p:nvGraphicFramePr>
          <p:cNvPr id="114" name="Google Shape;114;p18"/>
          <p:cNvGraphicFramePr/>
          <p:nvPr/>
        </p:nvGraphicFramePr>
        <p:xfrm>
          <a:off x="6866305" y="4075738"/>
          <a:ext cx="2134475" cy="868620"/>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MAKE THE CONNECTION</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solidFill>
                      <a:srgbClr val="6AA84F"/>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Students, you already know….</a:t>
                      </a:r>
                      <a:endParaRPr sz="1100">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2">
                                            <p:txEl>
                                              <p:pRg st="2" end="2"/>
                                            </p:txEl>
                                          </p:spTgt>
                                        </p:tgtEl>
                                        <p:attrNameLst>
                                          <p:attrName>style.visibility</p:attrName>
                                        </p:attrNameLst>
                                      </p:cBhvr>
                                      <p:to>
                                        <p:strVal val="visible"/>
                                      </p:to>
                                    </p:set>
                                    <p:animEffect transition="in" filter="wipe(down)">
                                      <p:cBhvr>
                                        <p:cTn id="7" dur="500"/>
                                        <p:tgtEl>
                                          <p:spTgt spid="112">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12">
                                            <p:txEl>
                                              <p:pRg st="3" end="3"/>
                                            </p:txEl>
                                          </p:spTgt>
                                        </p:tgtEl>
                                        <p:attrNameLst>
                                          <p:attrName>style.visibility</p:attrName>
                                        </p:attrNameLst>
                                      </p:cBhvr>
                                      <p:to>
                                        <p:strVal val="visible"/>
                                      </p:to>
                                    </p:set>
                                    <p:animEffect transition="in" filter="circle(in)">
                                      <p:cBhvr>
                                        <p:cTn id="12" dur="2000"/>
                                        <p:tgtEl>
                                          <p:spTgt spid="112">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12">
                                            <p:txEl>
                                              <p:pRg st="4" end="4"/>
                                            </p:txEl>
                                          </p:spTgt>
                                        </p:tgtEl>
                                        <p:attrNameLst>
                                          <p:attrName>style.visibility</p:attrName>
                                        </p:attrNameLst>
                                      </p:cBhvr>
                                      <p:to>
                                        <p:strVal val="visible"/>
                                      </p:to>
                                    </p:set>
                                    <p:animEffect transition="in" filter="barn(inVertical)">
                                      <p:cBhvr>
                                        <p:cTn id="17" dur="500"/>
                                        <p:tgtEl>
                                          <p:spTgt spid="112">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112">
                                            <p:txEl>
                                              <p:pRg st="5" end="5"/>
                                            </p:txEl>
                                          </p:spTgt>
                                        </p:tgtEl>
                                        <p:attrNameLst>
                                          <p:attrName>style.visibility</p:attrName>
                                        </p:attrNameLst>
                                      </p:cBhvr>
                                      <p:to>
                                        <p:strVal val="visible"/>
                                      </p:to>
                                    </p:set>
                                    <p:anim calcmode="lin" valueType="num">
                                      <p:cBhvr>
                                        <p:cTn id="22" dur="500" fill="hold"/>
                                        <p:tgtEl>
                                          <p:spTgt spid="112">
                                            <p:txEl>
                                              <p:pRg st="5" end="5"/>
                                            </p:txEl>
                                          </p:spTgt>
                                        </p:tgtEl>
                                        <p:attrNameLst>
                                          <p:attrName>ppt_w</p:attrName>
                                        </p:attrNameLst>
                                      </p:cBhvr>
                                      <p:tavLst>
                                        <p:tav tm="0">
                                          <p:val>
                                            <p:fltVal val="0"/>
                                          </p:val>
                                        </p:tav>
                                        <p:tav tm="100000">
                                          <p:val>
                                            <p:strVal val="#ppt_w"/>
                                          </p:val>
                                        </p:tav>
                                      </p:tavLst>
                                    </p:anim>
                                    <p:anim calcmode="lin" valueType="num">
                                      <p:cBhvr>
                                        <p:cTn id="23" dur="500" fill="hold"/>
                                        <p:tgtEl>
                                          <p:spTgt spid="112">
                                            <p:txEl>
                                              <p:pRg st="5" end="5"/>
                                            </p:txEl>
                                          </p:spTgt>
                                        </p:tgtEl>
                                        <p:attrNameLst>
                                          <p:attrName>ppt_h</p:attrName>
                                        </p:attrNameLst>
                                      </p:cBhvr>
                                      <p:tavLst>
                                        <p:tav tm="0">
                                          <p:val>
                                            <p:fltVal val="0"/>
                                          </p:val>
                                        </p:tav>
                                        <p:tav tm="100000">
                                          <p:val>
                                            <p:strVal val="#ppt_h"/>
                                          </p:val>
                                        </p:tav>
                                      </p:tavLst>
                                    </p:anim>
                                    <p:animEffect transition="in" filter="fade">
                                      <p:cBhvr>
                                        <p:cTn id="24" dur="500"/>
                                        <p:tgtEl>
                                          <p:spTgt spid="112">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5" presetClass="entr" presetSubtype="0" fill="hold" nodeType="clickEffect">
                                  <p:stCondLst>
                                    <p:cond delay="0"/>
                                  </p:stCondLst>
                                  <p:childTnLst>
                                    <p:set>
                                      <p:cBhvr>
                                        <p:cTn id="28" dur="1" fill="hold">
                                          <p:stCondLst>
                                            <p:cond delay="0"/>
                                          </p:stCondLst>
                                        </p:cTn>
                                        <p:tgtEl>
                                          <p:spTgt spid="112">
                                            <p:txEl>
                                              <p:pRg st="6" end="6"/>
                                            </p:txEl>
                                          </p:spTgt>
                                        </p:tgtEl>
                                        <p:attrNameLst>
                                          <p:attrName>style.visibility</p:attrName>
                                        </p:attrNameLst>
                                      </p:cBhvr>
                                      <p:to>
                                        <p:strVal val="visible"/>
                                      </p:to>
                                    </p:set>
                                    <p:animEffect transition="in" filter="fade">
                                      <p:cBhvr>
                                        <p:cTn id="29" dur="2000"/>
                                        <p:tgtEl>
                                          <p:spTgt spid="112">
                                            <p:txEl>
                                              <p:pRg st="6" end="6"/>
                                            </p:txEl>
                                          </p:spTgt>
                                        </p:tgtEl>
                                      </p:cBhvr>
                                    </p:animEffect>
                                    <p:anim calcmode="lin" valueType="num">
                                      <p:cBhvr>
                                        <p:cTn id="30" dur="2000" fill="hold"/>
                                        <p:tgtEl>
                                          <p:spTgt spid="112">
                                            <p:txEl>
                                              <p:pRg st="6" end="6"/>
                                            </p:txEl>
                                          </p:spTgt>
                                        </p:tgtEl>
                                        <p:attrNameLst>
                                          <p:attrName>ppt_w</p:attrName>
                                        </p:attrNameLst>
                                      </p:cBhvr>
                                      <p:tavLst>
                                        <p:tav tm="0" fmla="#ppt_w*sin(2.5*pi*$)">
                                          <p:val>
                                            <p:fltVal val="0"/>
                                          </p:val>
                                        </p:tav>
                                        <p:tav tm="100000">
                                          <p:val>
                                            <p:fltVal val="1"/>
                                          </p:val>
                                        </p:tav>
                                      </p:tavLst>
                                    </p:anim>
                                    <p:anim calcmode="lin" valueType="num">
                                      <p:cBhvr>
                                        <p:cTn id="31" dur="2000" fill="hold"/>
                                        <p:tgtEl>
                                          <p:spTgt spid="112">
                                            <p:txEl>
                                              <p:pRg st="6" end="6"/>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9"/>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buClr>
                <a:schemeClr val="dk1"/>
              </a:buClr>
              <a:buSzPts val="1100"/>
            </a:pPr>
            <a:r>
              <a:rPr lang="en-US"/>
              <a:t>We will compare vector and scalar quantities</a:t>
            </a:r>
            <a:endParaRPr/>
          </a:p>
        </p:txBody>
      </p:sp>
      <p:sp>
        <p:nvSpPr>
          <p:cNvPr id="120" name="Google Shape;120;p19"/>
          <p:cNvSpPr txBox="1">
            <a:spLocks noGrp="1"/>
          </p:cNvSpPr>
          <p:nvPr>
            <p:ph type="body" idx="2"/>
          </p:nvPr>
        </p:nvSpPr>
        <p:spPr>
          <a:xfrm>
            <a:off x="511600" y="2133911"/>
            <a:ext cx="6173700" cy="2586311"/>
          </a:xfrm>
          <a:prstGeom prst="rect">
            <a:avLst/>
          </a:prstGeom>
        </p:spPr>
        <p:txBody>
          <a:bodyPr spcFirstLastPara="1" wrap="square" lIns="91425" tIns="91425" rIns="91425" bIns="91425" anchor="t" anchorCtr="0">
            <a:noAutofit/>
          </a:bodyPr>
          <a:lstStyle/>
          <a:p>
            <a:pPr eaLnBrk="0" fontAlgn="base" hangingPunct="0">
              <a:spcBef>
                <a:spcPts val="400"/>
              </a:spcBef>
              <a:spcAft>
                <a:spcPct val="0"/>
              </a:spcAft>
              <a:buClr>
                <a:srgbClr val="4F81BD"/>
              </a:buClr>
              <a:buSzPct val="68000"/>
            </a:pPr>
            <a:r>
              <a:rPr lang="en-IE" sz="2000">
                <a:solidFill>
                  <a:prstClr val="black"/>
                </a:solidFill>
                <a:latin typeface="Lucida Sans Unicode" pitchFamily="34" charset="0"/>
                <a:cs typeface="Arial" charset="0"/>
              </a:rPr>
              <a:t>Examples of Scalar Quantities:</a:t>
            </a:r>
          </a:p>
          <a:p>
            <a:pPr eaLnBrk="0" fontAlgn="base" hangingPunct="0">
              <a:spcBef>
                <a:spcPts val="400"/>
              </a:spcBef>
              <a:spcAft>
                <a:spcPct val="0"/>
              </a:spcAft>
              <a:buClr>
                <a:srgbClr val="4F81BD"/>
              </a:buClr>
              <a:buSzPct val="68000"/>
              <a:buFont typeface="Wingdings 3" pitchFamily="18" charset="2"/>
              <a:buChar char=""/>
            </a:pPr>
            <a:r>
              <a:rPr lang="en-IE" sz="2000">
                <a:solidFill>
                  <a:prstClr val="black"/>
                </a:solidFill>
                <a:latin typeface="Lucida Sans Unicode" pitchFamily="34" charset="0"/>
                <a:cs typeface="Arial" charset="0"/>
              </a:rPr>
              <a:t>Length</a:t>
            </a:r>
          </a:p>
          <a:p>
            <a:pPr eaLnBrk="0" fontAlgn="base" hangingPunct="0">
              <a:spcBef>
                <a:spcPts val="400"/>
              </a:spcBef>
              <a:spcAft>
                <a:spcPct val="0"/>
              </a:spcAft>
              <a:buClr>
                <a:srgbClr val="4F81BD"/>
              </a:buClr>
              <a:buSzPct val="68000"/>
              <a:buFont typeface="Wingdings 3" pitchFamily="18" charset="2"/>
              <a:buChar char=""/>
            </a:pPr>
            <a:r>
              <a:rPr lang="en-IE" sz="2000">
                <a:solidFill>
                  <a:prstClr val="black"/>
                </a:solidFill>
                <a:latin typeface="Lucida Sans Unicode" pitchFamily="34" charset="0"/>
                <a:cs typeface="Arial" charset="0"/>
              </a:rPr>
              <a:t>Area</a:t>
            </a:r>
          </a:p>
          <a:p>
            <a:pPr eaLnBrk="0" fontAlgn="base" hangingPunct="0">
              <a:spcBef>
                <a:spcPts val="400"/>
              </a:spcBef>
              <a:spcAft>
                <a:spcPct val="0"/>
              </a:spcAft>
              <a:buClr>
                <a:srgbClr val="4F81BD"/>
              </a:buClr>
              <a:buSzPct val="68000"/>
              <a:buFont typeface="Wingdings 3" pitchFamily="18" charset="2"/>
              <a:buChar char=""/>
            </a:pPr>
            <a:r>
              <a:rPr lang="en-IE" sz="2000">
                <a:solidFill>
                  <a:prstClr val="black"/>
                </a:solidFill>
                <a:latin typeface="Lucida Sans Unicode" pitchFamily="34" charset="0"/>
                <a:cs typeface="Arial" charset="0"/>
              </a:rPr>
              <a:t>Volume</a:t>
            </a:r>
          </a:p>
          <a:p>
            <a:pPr eaLnBrk="0" fontAlgn="base" hangingPunct="0">
              <a:spcBef>
                <a:spcPts val="400"/>
              </a:spcBef>
              <a:spcAft>
                <a:spcPct val="0"/>
              </a:spcAft>
              <a:buClr>
                <a:srgbClr val="4F81BD"/>
              </a:buClr>
              <a:buSzPct val="68000"/>
              <a:buFont typeface="Wingdings 3" pitchFamily="18" charset="2"/>
              <a:buChar char=""/>
            </a:pPr>
            <a:r>
              <a:rPr lang="en-IE" sz="2000">
                <a:solidFill>
                  <a:prstClr val="black"/>
                </a:solidFill>
                <a:latin typeface="Lucida Sans Unicode" pitchFamily="34" charset="0"/>
                <a:cs typeface="Arial" charset="0"/>
              </a:rPr>
              <a:t>Time</a:t>
            </a:r>
          </a:p>
          <a:p>
            <a:pPr eaLnBrk="0" fontAlgn="base" hangingPunct="0">
              <a:spcBef>
                <a:spcPts val="400"/>
              </a:spcBef>
              <a:spcAft>
                <a:spcPct val="0"/>
              </a:spcAft>
              <a:buClr>
                <a:srgbClr val="4F81BD"/>
              </a:buClr>
              <a:buSzPct val="68000"/>
              <a:buFont typeface="Wingdings 3" pitchFamily="18" charset="2"/>
              <a:buChar char=""/>
            </a:pPr>
            <a:r>
              <a:rPr lang="en-IE" sz="2000">
                <a:solidFill>
                  <a:prstClr val="black"/>
                </a:solidFill>
                <a:latin typeface="Lucida Sans Unicode" pitchFamily="34" charset="0"/>
                <a:cs typeface="Arial" charset="0"/>
              </a:rPr>
              <a:t>Mass</a:t>
            </a:r>
            <a:endParaRPr sz="2000"/>
          </a:p>
        </p:txBody>
      </p:sp>
      <p:graphicFrame>
        <p:nvGraphicFramePr>
          <p:cNvPr id="121" name="Google Shape;121;p19"/>
          <p:cNvGraphicFramePr/>
          <p:nvPr>
            <p:extLst>
              <p:ext uri="{D42A27DB-BD31-4B8C-83A1-F6EECF244321}">
                <p14:modId xmlns:p14="http://schemas.microsoft.com/office/powerpoint/2010/main" val="1778465552"/>
              </p:ext>
            </p:extLst>
          </p:nvPr>
        </p:nvGraphicFramePr>
        <p:xfrm>
          <a:off x="6845555" y="93842"/>
          <a:ext cx="2142625" cy="1036260"/>
        </p:xfrm>
        <a:graphic>
          <a:graphicData uri="http://schemas.openxmlformats.org/drawingml/2006/table">
            <a:tbl>
              <a:tblPr>
                <a:noFill/>
                <a:tableStyleId>{3F974EFC-B01F-4AD3-B987-93536E84DB40}</a:tableStyleId>
              </a:tblPr>
              <a:tblGrid>
                <a:gridCol w="214262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CHECK FOR UNDERSTANDING</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sz="1100">
                          <a:latin typeface="Century Gothic"/>
                          <a:ea typeface="Century Gothic"/>
                          <a:cs typeface="Century Gothic"/>
                          <a:sym typeface="Century Gothic"/>
                        </a:rPr>
                        <a:t>What does magnitude mean?</a:t>
                      </a: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6" name="Content Placeholder 1">
            <a:extLst>
              <a:ext uri="{FF2B5EF4-FFF2-40B4-BE49-F238E27FC236}">
                <a16:creationId xmlns:a16="http://schemas.microsoft.com/office/drawing/2014/main" id="{BFC1E251-6BB3-45F3-879C-FC705BDAE3CB}"/>
              </a:ext>
            </a:extLst>
          </p:cNvPr>
          <p:cNvSpPr>
            <a:spLocks noGrp="1"/>
          </p:cNvSpPr>
          <p:nvPr/>
        </p:nvSpPr>
        <p:spPr bwMode="auto">
          <a:xfrm>
            <a:off x="828125" y="893630"/>
            <a:ext cx="5582101" cy="1126929"/>
          </a:xfrm>
          <a:prstGeom prst="rect">
            <a:avLst/>
          </a:prstGeom>
          <a:solidFill>
            <a:srgbClr val="FFC000"/>
          </a:solidFill>
          <a:ln>
            <a:solidFill>
              <a:schemeClr val="tx1"/>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eaLnBrk="1" hangingPunct="1">
              <a:buNone/>
            </a:pPr>
            <a:r>
              <a:rPr lang="en-IE" sz="2400"/>
              <a:t>A </a:t>
            </a:r>
            <a:r>
              <a:rPr lang="en-IE" sz="2400" b="1"/>
              <a:t>scalar quantity </a:t>
            </a:r>
            <a:r>
              <a:rPr lang="en-IE" sz="2400"/>
              <a:t>is a quantity that has magnitude only and has no direction in space</a:t>
            </a:r>
          </a:p>
        </p:txBody>
      </p:sp>
      <p:pic>
        <p:nvPicPr>
          <p:cNvPr id="7" name="Picture 5" descr="coke_can">
            <a:extLst>
              <a:ext uri="{FF2B5EF4-FFF2-40B4-BE49-F238E27FC236}">
                <a16:creationId xmlns:a16="http://schemas.microsoft.com/office/drawing/2014/main" id="{3A8CC541-DE57-4623-8B31-0D4A5AED81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2704" y="2149375"/>
            <a:ext cx="1107671" cy="1997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a16="http://schemas.microsoft.com/office/drawing/2014/main" id="{F88D5364-D0E6-4501-B6DA-024F397F23A0}"/>
              </a:ext>
            </a:extLst>
          </p:cNvPr>
          <p:cNvSpPr txBox="1">
            <a:spLocks noChangeArrowheads="1"/>
          </p:cNvSpPr>
          <p:nvPr/>
        </p:nvSpPr>
        <p:spPr bwMode="auto">
          <a:xfrm>
            <a:off x="6329164" y="4137455"/>
            <a:ext cx="27045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fontAlgn="base">
              <a:spcBef>
                <a:spcPct val="0"/>
              </a:spcBef>
              <a:spcAft>
                <a:spcPct val="0"/>
              </a:spcAft>
            </a:pPr>
            <a:r>
              <a:rPr lang="en-GB" sz="1600">
                <a:solidFill>
                  <a:prstClr val="black"/>
                </a:solidFill>
                <a:latin typeface="+mn-lt"/>
              </a:rPr>
              <a:t>e.g. a can holds 300ml of coke </a:t>
            </a:r>
          </a:p>
        </p:txBody>
      </p:sp>
      <p:sp>
        <p:nvSpPr>
          <p:cNvPr id="9" name="Text Box 3">
            <a:extLst>
              <a:ext uri="{FF2B5EF4-FFF2-40B4-BE49-F238E27FC236}">
                <a16:creationId xmlns:a16="http://schemas.microsoft.com/office/drawing/2014/main" id="{AA69C2A5-5A1D-42E4-A47F-D29F9AC5CEFE}"/>
              </a:ext>
            </a:extLst>
          </p:cNvPr>
          <p:cNvSpPr txBox="1">
            <a:spLocks noChangeArrowheads="1"/>
          </p:cNvSpPr>
          <p:nvPr/>
        </p:nvSpPr>
        <p:spPr bwMode="auto">
          <a:xfrm>
            <a:off x="6551838" y="1866670"/>
            <a:ext cx="651668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fontAlgn="base">
              <a:spcBef>
                <a:spcPct val="0"/>
              </a:spcBef>
              <a:spcAft>
                <a:spcPct val="0"/>
              </a:spcAft>
            </a:pPr>
            <a:r>
              <a:rPr lang="en-GB" b="1">
                <a:solidFill>
                  <a:prstClr val="black"/>
                </a:solidFill>
                <a:cs typeface="Arial" charset="0"/>
              </a:rPr>
              <a:t>Volume is a scalar quantity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9"/>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buClr>
                <a:schemeClr val="dk1"/>
              </a:buClr>
              <a:buSzPts val="1100"/>
            </a:pPr>
            <a:r>
              <a:rPr lang="en-US"/>
              <a:t>We will compare vector and scalar quantities</a:t>
            </a:r>
            <a:endParaRPr/>
          </a:p>
        </p:txBody>
      </p:sp>
      <p:sp>
        <p:nvSpPr>
          <p:cNvPr id="120" name="Google Shape;120;p19"/>
          <p:cNvSpPr txBox="1">
            <a:spLocks noGrp="1"/>
          </p:cNvSpPr>
          <p:nvPr>
            <p:ph type="body" idx="2"/>
          </p:nvPr>
        </p:nvSpPr>
        <p:spPr>
          <a:xfrm>
            <a:off x="511600" y="2133911"/>
            <a:ext cx="6173700" cy="2586311"/>
          </a:xfrm>
          <a:prstGeom prst="rect">
            <a:avLst/>
          </a:prstGeom>
        </p:spPr>
        <p:txBody>
          <a:bodyPr spcFirstLastPara="1" wrap="square" lIns="91425" tIns="91425" rIns="91425" bIns="91425" anchor="t" anchorCtr="0">
            <a:noAutofit/>
          </a:bodyPr>
          <a:lstStyle/>
          <a:p>
            <a:pPr eaLnBrk="0" fontAlgn="base" hangingPunct="0">
              <a:spcBef>
                <a:spcPts val="400"/>
              </a:spcBef>
              <a:spcAft>
                <a:spcPct val="0"/>
              </a:spcAft>
              <a:buClr>
                <a:srgbClr val="4F81BD"/>
              </a:buClr>
              <a:buSzPct val="68000"/>
            </a:pPr>
            <a:r>
              <a:rPr lang="en-IE" sz="2000">
                <a:solidFill>
                  <a:prstClr val="black"/>
                </a:solidFill>
                <a:latin typeface="Lucida Sans Unicode" pitchFamily="34" charset="0"/>
                <a:cs typeface="Arial" charset="0"/>
              </a:rPr>
              <a:t>Examples of Vector Quantities:</a:t>
            </a:r>
          </a:p>
          <a:p>
            <a:pPr eaLnBrk="0" fontAlgn="base" hangingPunct="0">
              <a:spcBef>
                <a:spcPts val="400"/>
              </a:spcBef>
              <a:spcAft>
                <a:spcPct val="0"/>
              </a:spcAft>
              <a:buClr>
                <a:srgbClr val="4F81BD"/>
              </a:buClr>
              <a:buSzPct val="68000"/>
              <a:buFont typeface="Wingdings 3" pitchFamily="18" charset="2"/>
              <a:buChar char=""/>
            </a:pPr>
            <a:r>
              <a:rPr lang="en-IE" sz="2000">
                <a:solidFill>
                  <a:prstClr val="black"/>
                </a:solidFill>
                <a:latin typeface="Lucida Sans Unicode" pitchFamily="34" charset="0"/>
                <a:cs typeface="Arial" charset="0"/>
              </a:rPr>
              <a:t>Displacement</a:t>
            </a:r>
          </a:p>
          <a:p>
            <a:pPr eaLnBrk="0" fontAlgn="base" hangingPunct="0">
              <a:spcBef>
                <a:spcPts val="400"/>
              </a:spcBef>
              <a:spcAft>
                <a:spcPct val="0"/>
              </a:spcAft>
              <a:buClr>
                <a:srgbClr val="4F81BD"/>
              </a:buClr>
              <a:buSzPct val="68000"/>
              <a:buFont typeface="Wingdings 3" pitchFamily="18" charset="2"/>
              <a:buChar char=""/>
            </a:pPr>
            <a:r>
              <a:rPr lang="en-IE" sz="2000">
                <a:solidFill>
                  <a:prstClr val="black"/>
                </a:solidFill>
                <a:latin typeface="Lucida Sans Unicode" pitchFamily="34" charset="0"/>
                <a:cs typeface="Arial" charset="0"/>
              </a:rPr>
              <a:t>Velocity</a:t>
            </a:r>
          </a:p>
          <a:p>
            <a:pPr eaLnBrk="0" fontAlgn="base" hangingPunct="0">
              <a:spcBef>
                <a:spcPts val="400"/>
              </a:spcBef>
              <a:spcAft>
                <a:spcPct val="0"/>
              </a:spcAft>
              <a:buClr>
                <a:srgbClr val="4F81BD"/>
              </a:buClr>
              <a:buSzPct val="68000"/>
              <a:buFont typeface="Wingdings 3" pitchFamily="18" charset="2"/>
              <a:buChar char=""/>
            </a:pPr>
            <a:r>
              <a:rPr lang="en-IE" sz="2000">
                <a:solidFill>
                  <a:prstClr val="black"/>
                </a:solidFill>
                <a:latin typeface="Lucida Sans Unicode" pitchFamily="34" charset="0"/>
                <a:cs typeface="Arial" charset="0"/>
              </a:rPr>
              <a:t>Acceleration</a:t>
            </a:r>
          </a:p>
          <a:p>
            <a:pPr eaLnBrk="0" fontAlgn="base" hangingPunct="0">
              <a:spcBef>
                <a:spcPts val="400"/>
              </a:spcBef>
              <a:spcAft>
                <a:spcPct val="0"/>
              </a:spcAft>
              <a:buClr>
                <a:srgbClr val="4F81BD"/>
              </a:buClr>
              <a:buSzPct val="68000"/>
              <a:buFont typeface="Wingdings 3" pitchFamily="18" charset="2"/>
              <a:buChar char=""/>
            </a:pPr>
            <a:r>
              <a:rPr lang="en-IE" sz="2000">
                <a:solidFill>
                  <a:prstClr val="black"/>
                </a:solidFill>
                <a:latin typeface="Lucida Sans Unicode" pitchFamily="34" charset="0"/>
                <a:cs typeface="Arial" charset="0"/>
              </a:rPr>
              <a:t>Force</a:t>
            </a:r>
          </a:p>
        </p:txBody>
      </p:sp>
      <p:sp>
        <p:nvSpPr>
          <p:cNvPr id="6" name="Content Placeholder 1">
            <a:extLst>
              <a:ext uri="{FF2B5EF4-FFF2-40B4-BE49-F238E27FC236}">
                <a16:creationId xmlns:a16="http://schemas.microsoft.com/office/drawing/2014/main" id="{BFC1E251-6BB3-45F3-879C-FC705BDAE3CB}"/>
              </a:ext>
            </a:extLst>
          </p:cNvPr>
          <p:cNvSpPr>
            <a:spLocks noGrp="1"/>
          </p:cNvSpPr>
          <p:nvPr/>
        </p:nvSpPr>
        <p:spPr bwMode="auto">
          <a:xfrm>
            <a:off x="828125" y="893630"/>
            <a:ext cx="5582101" cy="1126929"/>
          </a:xfrm>
          <a:prstGeom prst="rect">
            <a:avLst/>
          </a:prstGeom>
          <a:solidFill>
            <a:srgbClr val="FFC000"/>
          </a:solidFill>
          <a:ln>
            <a:solidFill>
              <a:schemeClr val="tx1"/>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lgn="ctr">
              <a:buNone/>
            </a:pPr>
            <a:r>
              <a:rPr lang="en-IE" sz="2400"/>
              <a:t>A </a:t>
            </a:r>
            <a:r>
              <a:rPr lang="en-IE" sz="2400" b="1"/>
              <a:t>vector quantity</a:t>
            </a:r>
            <a:r>
              <a:rPr lang="en-IE" sz="2400"/>
              <a:t> is a quantity that has both magnitude and a direction in space</a:t>
            </a:r>
          </a:p>
        </p:txBody>
      </p:sp>
      <p:sp>
        <p:nvSpPr>
          <p:cNvPr id="11" name="Text Box 5">
            <a:extLst>
              <a:ext uri="{FF2B5EF4-FFF2-40B4-BE49-F238E27FC236}">
                <a16:creationId xmlns:a16="http://schemas.microsoft.com/office/drawing/2014/main" id="{3727AF54-3F88-4C34-BC5E-4C83D12D00E0}"/>
              </a:ext>
            </a:extLst>
          </p:cNvPr>
          <p:cNvSpPr txBox="1">
            <a:spLocks noChangeArrowheads="1"/>
          </p:cNvSpPr>
          <p:nvPr/>
        </p:nvSpPr>
        <p:spPr bwMode="auto">
          <a:xfrm>
            <a:off x="6158290" y="3508014"/>
            <a:ext cx="261302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fontAlgn="base">
              <a:spcBef>
                <a:spcPct val="0"/>
              </a:spcBef>
              <a:spcAft>
                <a:spcPct val="0"/>
              </a:spcAft>
            </a:pPr>
            <a:r>
              <a:rPr lang="en-GB">
                <a:solidFill>
                  <a:prstClr val="black"/>
                </a:solidFill>
                <a:latin typeface="Times New Roman" pitchFamily="18" charset="0"/>
              </a:rPr>
              <a:t>e.g. </a:t>
            </a:r>
          </a:p>
          <a:p>
            <a:pPr fontAlgn="base">
              <a:spcBef>
                <a:spcPct val="0"/>
              </a:spcBef>
              <a:spcAft>
                <a:spcPct val="0"/>
              </a:spcAft>
            </a:pPr>
            <a:r>
              <a:rPr lang="en-GB">
                <a:solidFill>
                  <a:prstClr val="black"/>
                </a:solidFill>
                <a:latin typeface="Times New Roman" pitchFamily="18" charset="0"/>
              </a:rPr>
              <a:t>The student uses a force of 10 N downwards to crush the can</a:t>
            </a:r>
          </a:p>
        </p:txBody>
      </p:sp>
      <p:sp>
        <p:nvSpPr>
          <p:cNvPr id="12" name="Text Box 7">
            <a:extLst>
              <a:ext uri="{FF2B5EF4-FFF2-40B4-BE49-F238E27FC236}">
                <a16:creationId xmlns:a16="http://schemas.microsoft.com/office/drawing/2014/main" id="{042E8278-D3E4-4239-9DB5-D44FAF05A0CB}"/>
              </a:ext>
            </a:extLst>
          </p:cNvPr>
          <p:cNvSpPr txBox="1">
            <a:spLocks noChangeArrowheads="1"/>
          </p:cNvSpPr>
          <p:nvPr/>
        </p:nvSpPr>
        <p:spPr bwMode="auto">
          <a:xfrm>
            <a:off x="7951803" y="2351181"/>
            <a:ext cx="885825"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fontAlgn="base">
              <a:spcBef>
                <a:spcPct val="0"/>
              </a:spcBef>
              <a:spcAft>
                <a:spcPct val="0"/>
              </a:spcAft>
            </a:pPr>
            <a:r>
              <a:rPr lang="en-GB" sz="2800">
                <a:solidFill>
                  <a:prstClr val="black"/>
                </a:solidFill>
                <a:latin typeface="Times New Roman" pitchFamily="18" charset="0"/>
              </a:rPr>
              <a:t>10 N</a:t>
            </a:r>
          </a:p>
        </p:txBody>
      </p:sp>
      <p:sp>
        <p:nvSpPr>
          <p:cNvPr id="14" name="Line 6">
            <a:extLst>
              <a:ext uri="{FF2B5EF4-FFF2-40B4-BE49-F238E27FC236}">
                <a16:creationId xmlns:a16="http://schemas.microsoft.com/office/drawing/2014/main" id="{FBCA68E5-2E2B-43D3-AE9E-18699332D011}"/>
              </a:ext>
            </a:extLst>
          </p:cNvPr>
          <p:cNvSpPr>
            <a:spLocks noChangeShapeType="1"/>
          </p:cNvSpPr>
          <p:nvPr/>
        </p:nvSpPr>
        <p:spPr bwMode="auto">
          <a:xfrm>
            <a:off x="8890795" y="2339987"/>
            <a:ext cx="8281" cy="647108"/>
          </a:xfrm>
          <a:prstGeom prst="line">
            <a:avLst/>
          </a:prstGeom>
          <a:noFill/>
          <a:ln w="762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eaLnBrk="0" fontAlgn="base" hangingPunct="0">
              <a:spcBef>
                <a:spcPct val="0"/>
              </a:spcBef>
              <a:spcAft>
                <a:spcPct val="0"/>
              </a:spcAft>
            </a:pPr>
            <a:endParaRPr lang="en-AU">
              <a:solidFill>
                <a:prstClr val="black"/>
              </a:solidFill>
              <a:latin typeface="Arial" charset="0"/>
            </a:endParaRPr>
          </a:p>
        </p:txBody>
      </p:sp>
    </p:spTree>
    <p:controls>
      <mc:AlternateContent xmlns:mc="http://schemas.openxmlformats.org/markup-compatibility/2006">
        <mc:Choice xmlns:v="urn:schemas-microsoft-com:vml" Requires="v">
          <p:control spid="35841" r:id="rId2" imgW="3075120" imgH="1305000"/>
        </mc:Choice>
        <mc:Fallback>
          <p:control r:id="rId2" imgW="3075120" imgH="1305000">
            <p:pic>
              <p:nvPicPr>
                <p:cNvPr id="10" name="ShockwaveFlash1">
                  <a:extLst>
                    <a:ext uri="{FF2B5EF4-FFF2-40B4-BE49-F238E27FC236}">
                      <a16:creationId xmlns:a16="http://schemas.microsoft.com/office/drawing/2014/main" id="{E9E9CE37-F504-4600-AA35-D713F9E9AEC1}"/>
                    </a:ext>
                  </a:extLst>
                </p:cNvPr>
                <p:cNvPicPr preferRelativeResize="0">
                  <a:picLocks noChangeArrowheads="1" noChangeShapeType="1"/>
                </p:cNvPicPr>
                <p:nvPr/>
              </p:nvPicPr>
              <p:blipFill>
                <a:blip r:embed="rId5"/>
                <a:srcRect/>
                <a:stretch>
                  <a:fillRect/>
                </a:stretch>
              </p:blipFill>
              <p:spPr bwMode="auto">
                <a:xfrm>
                  <a:off x="5763361" y="2229045"/>
                  <a:ext cx="3074267" cy="1305274"/>
                </a:xfrm>
                <a:prstGeom prst="rect">
                  <a:avLst/>
                </a:prstGeom>
                <a:noFill/>
                <a:ln>
                  <a:noFill/>
                </a:ln>
                <a:effectLst/>
                <a:extLst>
                  <a:ext uri="{909E8E84-426E-40DD-AFC4-6F175D3DCCD1}">
                    <a14:hiddenFill xmlns:a14="http://schemas.microsoft.com/office/drawing/2010/main">
                      <a:noFill/>
                    </a14:hiddenFill>
                  </a:ext>
                  <a:ext uri="{91240B29-F687-4F45-9708-019B960494DF}">
                    <a14:hiddenLine xmlns:a14="http://schemas.microsoft.com/office/drawing/2010/main" w="9525">
                      <a:no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ontrol>
        </mc:Fallback>
      </mc:AlternateContent>
    </p:controls>
    <p:extLst>
      <p:ext uri="{BB962C8B-B14F-4D97-AF65-F5344CB8AC3E}">
        <p14:creationId xmlns:p14="http://schemas.microsoft.com/office/powerpoint/2010/main" val="2783069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3574EE67-F54F-4322-BCE0-D28B192C270C}"/>
              </a:ext>
            </a:extLst>
          </p:cNvPr>
          <p:cNvSpPr>
            <a:spLocks noGrp="1"/>
          </p:cNvSpPr>
          <p:nvPr>
            <p:ph type="subTitle" idx="1"/>
          </p:nvPr>
        </p:nvSpPr>
        <p:spPr/>
        <p:txBody>
          <a:bodyPr/>
          <a:lstStyle/>
          <a:p>
            <a:r>
              <a:rPr lang="en-US"/>
              <a:t>We will compare vector and scalar quantities</a:t>
            </a:r>
          </a:p>
        </p:txBody>
      </p:sp>
      <p:sp>
        <p:nvSpPr>
          <p:cNvPr id="4" name="Rectangle 3">
            <a:extLst>
              <a:ext uri="{FF2B5EF4-FFF2-40B4-BE49-F238E27FC236}">
                <a16:creationId xmlns:a16="http://schemas.microsoft.com/office/drawing/2014/main" id="{334DC0DE-CF85-47FE-9ED3-E39102DC7458}"/>
              </a:ext>
            </a:extLst>
          </p:cNvPr>
          <p:cNvSpPr/>
          <p:nvPr/>
        </p:nvSpPr>
        <p:spPr>
          <a:xfrm>
            <a:off x="681182" y="1205524"/>
            <a:ext cx="8462818" cy="2173544"/>
          </a:xfrm>
          <a:prstGeom prst="rect">
            <a:avLst/>
          </a:prstGeom>
        </p:spPr>
        <p:txBody>
          <a:bodyPr wrap="square">
            <a:spAutoFit/>
          </a:bodyPr>
          <a:lstStyle/>
          <a:p>
            <a:pPr marL="514350" indent="-514350">
              <a:lnSpc>
                <a:spcPct val="115000"/>
              </a:lnSpc>
              <a:spcAft>
                <a:spcPts val="1000"/>
              </a:spcAft>
              <a:buAutoNum type="arabicPeriod"/>
            </a:pPr>
            <a:r>
              <a:rPr lang="en-AU" sz="2800">
                <a:effectLst/>
                <a:latin typeface="Calibri" panose="020F0502020204030204" pitchFamily="34" charset="0"/>
                <a:ea typeface="Calibri" panose="020F0502020204030204" pitchFamily="34" charset="0"/>
                <a:cs typeface="Times New Roman" panose="02020603050405020304" pitchFamily="18" charset="0"/>
              </a:rPr>
              <a:t>Explain why the mass of a car is a scalar quantity whilst the velocity it </a:t>
            </a:r>
            <a:r>
              <a:rPr lang="en-AU" sz="2800">
                <a:latin typeface="Calibri" panose="020F0502020204030204" pitchFamily="34" charset="0"/>
                <a:ea typeface="Calibri" panose="020F0502020204030204" pitchFamily="34" charset="0"/>
                <a:cs typeface="Times New Roman" panose="02020603050405020304" pitchFamily="18" charset="0"/>
              </a:rPr>
              <a:t>has is a vector quantity</a:t>
            </a:r>
            <a:br>
              <a:rPr lang="en-AU" sz="2800">
                <a:latin typeface="Calibri" panose="020F0502020204030204" pitchFamily="34" charset="0"/>
                <a:ea typeface="Calibri" panose="020F0502020204030204" pitchFamily="34" charset="0"/>
                <a:cs typeface="Times New Roman" panose="02020603050405020304" pitchFamily="18" charset="0"/>
              </a:rPr>
            </a:br>
            <a:endParaRPr lang="en-AU" sz="2800">
              <a:latin typeface="Calibri" panose="020F0502020204030204" pitchFamily="34" charset="0"/>
              <a:ea typeface="Calibri" panose="020F0502020204030204" pitchFamily="34" charset="0"/>
              <a:cs typeface="Times New Roman" panose="02020603050405020304" pitchFamily="18" charset="0"/>
            </a:endParaRPr>
          </a:p>
          <a:p>
            <a:pPr marL="514350" indent="-514350">
              <a:lnSpc>
                <a:spcPct val="115000"/>
              </a:lnSpc>
              <a:spcAft>
                <a:spcPts val="1000"/>
              </a:spcAft>
              <a:buAutoNum type="arabicPeriod"/>
            </a:pPr>
            <a:r>
              <a:rPr lang="en-AU" sz="2800">
                <a:effectLst/>
                <a:latin typeface="Calibri" panose="020F0502020204030204" pitchFamily="34" charset="0"/>
                <a:ea typeface="Calibri" panose="020F0502020204030204" pitchFamily="34" charset="0"/>
                <a:cs typeface="Times New Roman" panose="02020603050405020304" pitchFamily="18" charset="0"/>
              </a:rPr>
              <a:t>Explain why time cannot be a vector quantity</a:t>
            </a:r>
          </a:p>
        </p:txBody>
      </p:sp>
    </p:spTree>
    <p:extLst>
      <p:ext uri="{BB962C8B-B14F-4D97-AF65-F5344CB8AC3E}">
        <p14:creationId xmlns:p14="http://schemas.microsoft.com/office/powerpoint/2010/main" val="2662363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749300" y="493712"/>
            <a:ext cx="1857774" cy="1087437"/>
          </a:xfrm>
          <a:ln w="57150">
            <a:solidFill>
              <a:schemeClr val="tx1"/>
            </a:solidFill>
            <a:miter lim="800000"/>
            <a:headEnd/>
            <a:tailEnd/>
          </a:ln>
        </p:spPr>
        <p:txBody>
          <a:bodyPr>
            <a:normAutofit fontScale="90000"/>
          </a:bodyPr>
          <a:lstStyle/>
          <a:p>
            <a:pPr eaLnBrk="1" hangingPunct="1"/>
            <a:r>
              <a:rPr lang="en-GB" sz="3000"/>
              <a:t>Scalar or vector?</a:t>
            </a:r>
          </a:p>
        </p:txBody>
      </p:sp>
      <p:graphicFrame>
        <p:nvGraphicFramePr>
          <p:cNvPr id="61489" name="Group 49"/>
          <p:cNvGraphicFramePr>
            <a:graphicFrameLocks noGrp="1"/>
          </p:cNvGraphicFramePr>
          <p:nvPr>
            <p:ph sz="half" idx="2"/>
            <p:extLst>
              <p:ext uri="{D42A27DB-BD31-4B8C-83A1-F6EECF244321}">
                <p14:modId xmlns:p14="http://schemas.microsoft.com/office/powerpoint/2010/main" val="2017480360"/>
              </p:ext>
            </p:extLst>
          </p:nvPr>
        </p:nvGraphicFramePr>
        <p:xfrm>
          <a:off x="3543300" y="228600"/>
          <a:ext cx="4177904" cy="4709016"/>
        </p:xfrm>
        <a:graphic>
          <a:graphicData uri="http://schemas.openxmlformats.org/drawingml/2006/table">
            <a:tbl>
              <a:tblPr/>
              <a:tblGrid>
                <a:gridCol w="1683544">
                  <a:extLst>
                    <a:ext uri="{9D8B030D-6E8A-4147-A177-3AD203B41FA5}">
                      <a16:colId xmlns:a16="http://schemas.microsoft.com/office/drawing/2014/main" val="20000"/>
                    </a:ext>
                  </a:extLst>
                </a:gridCol>
                <a:gridCol w="2494360">
                  <a:extLst>
                    <a:ext uri="{9D8B030D-6E8A-4147-A177-3AD203B41FA5}">
                      <a16:colId xmlns:a16="http://schemas.microsoft.com/office/drawing/2014/main" val="20001"/>
                    </a:ext>
                  </a:extLst>
                </a:gridCol>
              </a:tblGrid>
              <a:tr h="43432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400" b="1" i="0" u="none" strike="noStrike" cap="none" normalizeH="0" baseline="0">
                          <a:ln>
                            <a:noFill/>
                          </a:ln>
                          <a:solidFill>
                            <a:schemeClr val="tx1"/>
                          </a:solidFill>
                          <a:effectLst/>
                          <a:latin typeface="Arial" charset="0"/>
                        </a:rPr>
                        <a:t>Quantity </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400" b="1" i="0" u="none" strike="noStrike" cap="none" normalizeH="0" baseline="0">
                          <a:ln>
                            <a:noFill/>
                          </a:ln>
                          <a:solidFill>
                            <a:schemeClr val="tx1"/>
                          </a:solidFill>
                          <a:effectLst/>
                          <a:latin typeface="Arial" charset="0"/>
                        </a:rPr>
                        <a:t>Scalar or vector</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Energy</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Length</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Temperature</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Mass</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Weight</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Area</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Speed </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Volume </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Time</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Velocity </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Acceleration</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GB" sz="2100" b="0" i="0" u="none" strike="noStrike" cap="none" normalizeH="0" baseline="0">
                        <a:ln>
                          <a:noFill/>
                        </a:ln>
                        <a:solidFill>
                          <a:schemeClr val="tx1"/>
                        </a:solidFill>
                        <a:effectLst/>
                        <a:latin typeface="Arial" charset="0"/>
                      </a:endParaRP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graphicFrame>
        <p:nvGraphicFramePr>
          <p:cNvPr id="2" name="Table 1">
            <a:extLst>
              <a:ext uri="{FF2B5EF4-FFF2-40B4-BE49-F238E27FC236}">
                <a16:creationId xmlns:a16="http://schemas.microsoft.com/office/drawing/2014/main" id="{AD1D79B7-39C5-4125-AB4D-B5831E78E4BB}"/>
              </a:ext>
            </a:extLst>
          </p:cNvPr>
          <p:cNvGraphicFramePr>
            <a:graphicFrameLocks noGrp="1"/>
          </p:cNvGraphicFramePr>
          <p:nvPr>
            <p:extLst>
              <p:ext uri="{D42A27DB-BD31-4B8C-83A1-F6EECF244321}">
                <p14:modId xmlns:p14="http://schemas.microsoft.com/office/powerpoint/2010/main" val="1417621558"/>
              </p:ext>
            </p:extLst>
          </p:nvPr>
        </p:nvGraphicFramePr>
        <p:xfrm>
          <a:off x="3543300" y="648822"/>
          <a:ext cx="4177904" cy="388608"/>
        </p:xfrm>
        <a:graphic>
          <a:graphicData uri="http://schemas.openxmlformats.org/drawingml/2006/table">
            <a:tbl>
              <a:tblPr/>
              <a:tblGrid>
                <a:gridCol w="1683544">
                  <a:extLst>
                    <a:ext uri="{9D8B030D-6E8A-4147-A177-3AD203B41FA5}">
                      <a16:colId xmlns:a16="http://schemas.microsoft.com/office/drawing/2014/main" val="1278931384"/>
                    </a:ext>
                  </a:extLst>
                </a:gridCol>
                <a:gridCol w="2494360">
                  <a:extLst>
                    <a:ext uri="{9D8B030D-6E8A-4147-A177-3AD203B41FA5}">
                      <a16:colId xmlns:a16="http://schemas.microsoft.com/office/drawing/2014/main" val="3599936295"/>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Energy</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S</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77277884"/>
                  </a:ext>
                </a:extLst>
              </a:tr>
            </a:tbl>
          </a:graphicData>
        </a:graphic>
      </p:graphicFrame>
      <p:graphicFrame>
        <p:nvGraphicFramePr>
          <p:cNvPr id="3" name="Table 2">
            <a:extLst>
              <a:ext uri="{FF2B5EF4-FFF2-40B4-BE49-F238E27FC236}">
                <a16:creationId xmlns:a16="http://schemas.microsoft.com/office/drawing/2014/main" id="{91B2D635-2E0D-4E47-B13F-54E3FDFF5C85}"/>
              </a:ext>
            </a:extLst>
          </p:cNvPr>
          <p:cNvGraphicFramePr>
            <a:graphicFrameLocks noGrp="1"/>
          </p:cNvGraphicFramePr>
          <p:nvPr>
            <p:extLst>
              <p:ext uri="{D42A27DB-BD31-4B8C-83A1-F6EECF244321}">
                <p14:modId xmlns:p14="http://schemas.microsoft.com/office/powerpoint/2010/main" val="2748338947"/>
              </p:ext>
            </p:extLst>
          </p:nvPr>
        </p:nvGraphicFramePr>
        <p:xfrm>
          <a:off x="3543300" y="1037430"/>
          <a:ext cx="4177904" cy="388608"/>
        </p:xfrm>
        <a:graphic>
          <a:graphicData uri="http://schemas.openxmlformats.org/drawingml/2006/table">
            <a:tbl>
              <a:tblPr/>
              <a:tblGrid>
                <a:gridCol w="1683544">
                  <a:extLst>
                    <a:ext uri="{9D8B030D-6E8A-4147-A177-3AD203B41FA5}">
                      <a16:colId xmlns:a16="http://schemas.microsoft.com/office/drawing/2014/main" val="3700881662"/>
                    </a:ext>
                  </a:extLst>
                </a:gridCol>
                <a:gridCol w="2494360">
                  <a:extLst>
                    <a:ext uri="{9D8B030D-6E8A-4147-A177-3AD203B41FA5}">
                      <a16:colId xmlns:a16="http://schemas.microsoft.com/office/drawing/2014/main" val="3838435776"/>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Length</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S</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42870883"/>
                  </a:ext>
                </a:extLst>
              </a:tr>
            </a:tbl>
          </a:graphicData>
        </a:graphic>
      </p:graphicFrame>
      <p:graphicFrame>
        <p:nvGraphicFramePr>
          <p:cNvPr id="5" name="Table 4">
            <a:extLst>
              <a:ext uri="{FF2B5EF4-FFF2-40B4-BE49-F238E27FC236}">
                <a16:creationId xmlns:a16="http://schemas.microsoft.com/office/drawing/2014/main" id="{28426361-E151-485B-85FE-E14C474D2B86}"/>
              </a:ext>
            </a:extLst>
          </p:cNvPr>
          <p:cNvGraphicFramePr>
            <a:graphicFrameLocks noGrp="1"/>
          </p:cNvGraphicFramePr>
          <p:nvPr>
            <p:extLst>
              <p:ext uri="{D42A27DB-BD31-4B8C-83A1-F6EECF244321}">
                <p14:modId xmlns:p14="http://schemas.microsoft.com/office/powerpoint/2010/main" val="2188785493"/>
              </p:ext>
            </p:extLst>
          </p:nvPr>
        </p:nvGraphicFramePr>
        <p:xfrm>
          <a:off x="3543300" y="1457652"/>
          <a:ext cx="4177904" cy="388608"/>
        </p:xfrm>
        <a:graphic>
          <a:graphicData uri="http://schemas.openxmlformats.org/drawingml/2006/table">
            <a:tbl>
              <a:tblPr/>
              <a:tblGrid>
                <a:gridCol w="1683544">
                  <a:extLst>
                    <a:ext uri="{9D8B030D-6E8A-4147-A177-3AD203B41FA5}">
                      <a16:colId xmlns:a16="http://schemas.microsoft.com/office/drawing/2014/main" val="1385837139"/>
                    </a:ext>
                  </a:extLst>
                </a:gridCol>
                <a:gridCol w="2494360">
                  <a:extLst>
                    <a:ext uri="{9D8B030D-6E8A-4147-A177-3AD203B41FA5}">
                      <a16:colId xmlns:a16="http://schemas.microsoft.com/office/drawing/2014/main" val="266395588"/>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Temperature</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S</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2938574"/>
                  </a:ext>
                </a:extLst>
              </a:tr>
            </a:tbl>
          </a:graphicData>
        </a:graphic>
      </p:graphicFrame>
      <p:graphicFrame>
        <p:nvGraphicFramePr>
          <p:cNvPr id="6" name="Table 5">
            <a:extLst>
              <a:ext uri="{FF2B5EF4-FFF2-40B4-BE49-F238E27FC236}">
                <a16:creationId xmlns:a16="http://schemas.microsoft.com/office/drawing/2014/main" id="{96D5B0F1-B4B9-4AE8-B471-768CD066F013}"/>
              </a:ext>
            </a:extLst>
          </p:cNvPr>
          <p:cNvGraphicFramePr>
            <a:graphicFrameLocks noGrp="1"/>
          </p:cNvGraphicFramePr>
          <p:nvPr>
            <p:extLst>
              <p:ext uri="{D42A27DB-BD31-4B8C-83A1-F6EECF244321}">
                <p14:modId xmlns:p14="http://schemas.microsoft.com/office/powerpoint/2010/main" val="2293726741"/>
              </p:ext>
            </p:extLst>
          </p:nvPr>
        </p:nvGraphicFramePr>
        <p:xfrm>
          <a:off x="3543300" y="1814646"/>
          <a:ext cx="4177904" cy="388608"/>
        </p:xfrm>
        <a:graphic>
          <a:graphicData uri="http://schemas.openxmlformats.org/drawingml/2006/table">
            <a:tbl>
              <a:tblPr/>
              <a:tblGrid>
                <a:gridCol w="1683544">
                  <a:extLst>
                    <a:ext uri="{9D8B030D-6E8A-4147-A177-3AD203B41FA5}">
                      <a16:colId xmlns:a16="http://schemas.microsoft.com/office/drawing/2014/main" val="3406811926"/>
                    </a:ext>
                  </a:extLst>
                </a:gridCol>
                <a:gridCol w="2494360">
                  <a:extLst>
                    <a:ext uri="{9D8B030D-6E8A-4147-A177-3AD203B41FA5}">
                      <a16:colId xmlns:a16="http://schemas.microsoft.com/office/drawing/2014/main" val="514168814"/>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Mass</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S</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66268930"/>
                  </a:ext>
                </a:extLst>
              </a:tr>
            </a:tbl>
          </a:graphicData>
        </a:graphic>
      </p:graphicFrame>
      <p:graphicFrame>
        <p:nvGraphicFramePr>
          <p:cNvPr id="7" name="Table 6">
            <a:extLst>
              <a:ext uri="{FF2B5EF4-FFF2-40B4-BE49-F238E27FC236}">
                <a16:creationId xmlns:a16="http://schemas.microsoft.com/office/drawing/2014/main" id="{118A03C7-00C0-4766-9CFA-640A50258957}"/>
              </a:ext>
            </a:extLst>
          </p:cNvPr>
          <p:cNvGraphicFramePr>
            <a:graphicFrameLocks noGrp="1"/>
          </p:cNvGraphicFramePr>
          <p:nvPr>
            <p:extLst>
              <p:ext uri="{D42A27DB-BD31-4B8C-83A1-F6EECF244321}">
                <p14:modId xmlns:p14="http://schemas.microsoft.com/office/powerpoint/2010/main" val="1040266486"/>
              </p:ext>
            </p:extLst>
          </p:nvPr>
        </p:nvGraphicFramePr>
        <p:xfrm>
          <a:off x="3543300" y="2210307"/>
          <a:ext cx="4177904" cy="388608"/>
        </p:xfrm>
        <a:graphic>
          <a:graphicData uri="http://schemas.openxmlformats.org/drawingml/2006/table">
            <a:tbl>
              <a:tblPr/>
              <a:tblGrid>
                <a:gridCol w="1683544">
                  <a:extLst>
                    <a:ext uri="{9D8B030D-6E8A-4147-A177-3AD203B41FA5}">
                      <a16:colId xmlns:a16="http://schemas.microsoft.com/office/drawing/2014/main" val="1433102925"/>
                    </a:ext>
                  </a:extLst>
                </a:gridCol>
                <a:gridCol w="2494360">
                  <a:extLst>
                    <a:ext uri="{9D8B030D-6E8A-4147-A177-3AD203B41FA5}">
                      <a16:colId xmlns:a16="http://schemas.microsoft.com/office/drawing/2014/main" val="787130472"/>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Weight</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V</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48414744"/>
                  </a:ext>
                </a:extLst>
              </a:tr>
            </a:tbl>
          </a:graphicData>
        </a:graphic>
      </p:graphicFrame>
      <p:graphicFrame>
        <p:nvGraphicFramePr>
          <p:cNvPr id="8" name="Table 7">
            <a:extLst>
              <a:ext uri="{FF2B5EF4-FFF2-40B4-BE49-F238E27FC236}">
                <a16:creationId xmlns:a16="http://schemas.microsoft.com/office/drawing/2014/main" id="{3F66F695-18A0-4129-9340-B80051D8E83D}"/>
              </a:ext>
            </a:extLst>
          </p:cNvPr>
          <p:cNvGraphicFramePr>
            <a:graphicFrameLocks noGrp="1"/>
          </p:cNvGraphicFramePr>
          <p:nvPr>
            <p:extLst>
              <p:ext uri="{D42A27DB-BD31-4B8C-83A1-F6EECF244321}">
                <p14:modId xmlns:p14="http://schemas.microsoft.com/office/powerpoint/2010/main" val="1080044333"/>
              </p:ext>
            </p:extLst>
          </p:nvPr>
        </p:nvGraphicFramePr>
        <p:xfrm>
          <a:off x="3543300" y="2598915"/>
          <a:ext cx="4177904" cy="397582"/>
        </p:xfrm>
        <a:graphic>
          <a:graphicData uri="http://schemas.openxmlformats.org/drawingml/2006/table">
            <a:tbl>
              <a:tblPr/>
              <a:tblGrid>
                <a:gridCol w="1683544">
                  <a:extLst>
                    <a:ext uri="{9D8B030D-6E8A-4147-A177-3AD203B41FA5}">
                      <a16:colId xmlns:a16="http://schemas.microsoft.com/office/drawing/2014/main" val="1282248168"/>
                    </a:ext>
                  </a:extLst>
                </a:gridCol>
                <a:gridCol w="2494360">
                  <a:extLst>
                    <a:ext uri="{9D8B030D-6E8A-4147-A177-3AD203B41FA5}">
                      <a16:colId xmlns:a16="http://schemas.microsoft.com/office/drawing/2014/main" val="242414294"/>
                    </a:ext>
                  </a:extLst>
                </a:gridCol>
              </a:tblGrid>
              <a:tr h="39758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Area</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S</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85821024"/>
                  </a:ext>
                </a:extLst>
              </a:tr>
            </a:tbl>
          </a:graphicData>
        </a:graphic>
      </p:graphicFrame>
      <p:graphicFrame>
        <p:nvGraphicFramePr>
          <p:cNvPr id="9" name="Table 8">
            <a:extLst>
              <a:ext uri="{FF2B5EF4-FFF2-40B4-BE49-F238E27FC236}">
                <a16:creationId xmlns:a16="http://schemas.microsoft.com/office/drawing/2014/main" id="{AA2E0D02-20C3-4B0F-9FB8-B8EBD67F9B24}"/>
              </a:ext>
            </a:extLst>
          </p:cNvPr>
          <p:cNvGraphicFramePr>
            <a:graphicFrameLocks noGrp="1"/>
          </p:cNvGraphicFramePr>
          <p:nvPr>
            <p:extLst>
              <p:ext uri="{D42A27DB-BD31-4B8C-83A1-F6EECF244321}">
                <p14:modId xmlns:p14="http://schemas.microsoft.com/office/powerpoint/2010/main" val="781452217"/>
              </p:ext>
            </p:extLst>
          </p:nvPr>
        </p:nvGraphicFramePr>
        <p:xfrm>
          <a:off x="3543300" y="2979509"/>
          <a:ext cx="4177904" cy="388608"/>
        </p:xfrm>
        <a:graphic>
          <a:graphicData uri="http://schemas.openxmlformats.org/drawingml/2006/table">
            <a:tbl>
              <a:tblPr/>
              <a:tblGrid>
                <a:gridCol w="1683544">
                  <a:extLst>
                    <a:ext uri="{9D8B030D-6E8A-4147-A177-3AD203B41FA5}">
                      <a16:colId xmlns:a16="http://schemas.microsoft.com/office/drawing/2014/main" val="2784263154"/>
                    </a:ext>
                  </a:extLst>
                </a:gridCol>
                <a:gridCol w="2494360">
                  <a:extLst>
                    <a:ext uri="{9D8B030D-6E8A-4147-A177-3AD203B41FA5}">
                      <a16:colId xmlns:a16="http://schemas.microsoft.com/office/drawing/2014/main" val="2106517927"/>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Speed </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S</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52966519"/>
                  </a:ext>
                </a:extLst>
              </a:tr>
            </a:tbl>
          </a:graphicData>
        </a:graphic>
      </p:graphicFrame>
      <p:graphicFrame>
        <p:nvGraphicFramePr>
          <p:cNvPr id="10" name="Table 9">
            <a:extLst>
              <a:ext uri="{FF2B5EF4-FFF2-40B4-BE49-F238E27FC236}">
                <a16:creationId xmlns:a16="http://schemas.microsoft.com/office/drawing/2014/main" id="{5C609F32-6908-41FF-B0F5-D3C79D83D762}"/>
              </a:ext>
            </a:extLst>
          </p:cNvPr>
          <p:cNvGraphicFramePr>
            <a:graphicFrameLocks noGrp="1"/>
          </p:cNvGraphicFramePr>
          <p:nvPr>
            <p:extLst>
              <p:ext uri="{D42A27DB-BD31-4B8C-83A1-F6EECF244321}">
                <p14:modId xmlns:p14="http://schemas.microsoft.com/office/powerpoint/2010/main" val="759598834"/>
              </p:ext>
            </p:extLst>
          </p:nvPr>
        </p:nvGraphicFramePr>
        <p:xfrm>
          <a:off x="3543300" y="3392638"/>
          <a:ext cx="4177904" cy="388608"/>
        </p:xfrm>
        <a:graphic>
          <a:graphicData uri="http://schemas.openxmlformats.org/drawingml/2006/table">
            <a:tbl>
              <a:tblPr/>
              <a:tblGrid>
                <a:gridCol w="1683544">
                  <a:extLst>
                    <a:ext uri="{9D8B030D-6E8A-4147-A177-3AD203B41FA5}">
                      <a16:colId xmlns:a16="http://schemas.microsoft.com/office/drawing/2014/main" val="605224693"/>
                    </a:ext>
                  </a:extLst>
                </a:gridCol>
                <a:gridCol w="2494360">
                  <a:extLst>
                    <a:ext uri="{9D8B030D-6E8A-4147-A177-3AD203B41FA5}">
                      <a16:colId xmlns:a16="http://schemas.microsoft.com/office/drawing/2014/main" val="4191924659"/>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Volume </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S</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23868566"/>
                  </a:ext>
                </a:extLst>
              </a:tr>
            </a:tbl>
          </a:graphicData>
        </a:graphic>
      </p:graphicFrame>
      <p:graphicFrame>
        <p:nvGraphicFramePr>
          <p:cNvPr id="11" name="Table 10">
            <a:extLst>
              <a:ext uri="{FF2B5EF4-FFF2-40B4-BE49-F238E27FC236}">
                <a16:creationId xmlns:a16="http://schemas.microsoft.com/office/drawing/2014/main" id="{3DA102C3-0605-4E6E-89C4-E2EDF833A080}"/>
              </a:ext>
            </a:extLst>
          </p:cNvPr>
          <p:cNvGraphicFramePr>
            <a:graphicFrameLocks noGrp="1"/>
          </p:cNvGraphicFramePr>
          <p:nvPr>
            <p:extLst>
              <p:ext uri="{D42A27DB-BD31-4B8C-83A1-F6EECF244321}">
                <p14:modId xmlns:p14="http://schemas.microsoft.com/office/powerpoint/2010/main" val="2751448796"/>
              </p:ext>
            </p:extLst>
          </p:nvPr>
        </p:nvGraphicFramePr>
        <p:xfrm>
          <a:off x="3543300" y="3776519"/>
          <a:ext cx="4177904" cy="388608"/>
        </p:xfrm>
        <a:graphic>
          <a:graphicData uri="http://schemas.openxmlformats.org/drawingml/2006/table">
            <a:tbl>
              <a:tblPr/>
              <a:tblGrid>
                <a:gridCol w="1683544">
                  <a:extLst>
                    <a:ext uri="{9D8B030D-6E8A-4147-A177-3AD203B41FA5}">
                      <a16:colId xmlns:a16="http://schemas.microsoft.com/office/drawing/2014/main" val="1161634978"/>
                    </a:ext>
                  </a:extLst>
                </a:gridCol>
                <a:gridCol w="2494360">
                  <a:extLst>
                    <a:ext uri="{9D8B030D-6E8A-4147-A177-3AD203B41FA5}">
                      <a16:colId xmlns:a16="http://schemas.microsoft.com/office/drawing/2014/main" val="3881974116"/>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Time</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S</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67770538"/>
                  </a:ext>
                </a:extLst>
              </a:tr>
            </a:tbl>
          </a:graphicData>
        </a:graphic>
      </p:graphicFrame>
      <p:graphicFrame>
        <p:nvGraphicFramePr>
          <p:cNvPr id="12" name="Table 11">
            <a:extLst>
              <a:ext uri="{FF2B5EF4-FFF2-40B4-BE49-F238E27FC236}">
                <a16:creationId xmlns:a16="http://schemas.microsoft.com/office/drawing/2014/main" id="{B692ADF1-2A9D-472A-8CCB-E3177848D41E}"/>
              </a:ext>
            </a:extLst>
          </p:cNvPr>
          <p:cNvGraphicFramePr>
            <a:graphicFrameLocks noGrp="1"/>
          </p:cNvGraphicFramePr>
          <p:nvPr>
            <p:extLst>
              <p:ext uri="{D42A27DB-BD31-4B8C-83A1-F6EECF244321}">
                <p14:modId xmlns:p14="http://schemas.microsoft.com/office/powerpoint/2010/main" val="3667356536"/>
              </p:ext>
            </p:extLst>
          </p:nvPr>
        </p:nvGraphicFramePr>
        <p:xfrm>
          <a:off x="3543300" y="4160400"/>
          <a:ext cx="4177904" cy="388608"/>
        </p:xfrm>
        <a:graphic>
          <a:graphicData uri="http://schemas.openxmlformats.org/drawingml/2006/table">
            <a:tbl>
              <a:tblPr/>
              <a:tblGrid>
                <a:gridCol w="1683544">
                  <a:extLst>
                    <a:ext uri="{9D8B030D-6E8A-4147-A177-3AD203B41FA5}">
                      <a16:colId xmlns:a16="http://schemas.microsoft.com/office/drawing/2014/main" val="3228544355"/>
                    </a:ext>
                  </a:extLst>
                </a:gridCol>
                <a:gridCol w="2494360">
                  <a:extLst>
                    <a:ext uri="{9D8B030D-6E8A-4147-A177-3AD203B41FA5}">
                      <a16:colId xmlns:a16="http://schemas.microsoft.com/office/drawing/2014/main" val="944703496"/>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Velocity </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V</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12774649"/>
                  </a:ext>
                </a:extLst>
              </a:tr>
            </a:tbl>
          </a:graphicData>
        </a:graphic>
      </p:graphicFrame>
      <p:graphicFrame>
        <p:nvGraphicFramePr>
          <p:cNvPr id="13" name="Table 12">
            <a:extLst>
              <a:ext uri="{FF2B5EF4-FFF2-40B4-BE49-F238E27FC236}">
                <a16:creationId xmlns:a16="http://schemas.microsoft.com/office/drawing/2014/main" id="{4F4AACEB-ADB0-41E1-9F6D-1AAC850C4583}"/>
              </a:ext>
            </a:extLst>
          </p:cNvPr>
          <p:cNvGraphicFramePr>
            <a:graphicFrameLocks noGrp="1"/>
          </p:cNvGraphicFramePr>
          <p:nvPr>
            <p:extLst>
              <p:ext uri="{D42A27DB-BD31-4B8C-83A1-F6EECF244321}">
                <p14:modId xmlns:p14="http://schemas.microsoft.com/office/powerpoint/2010/main" val="1400916820"/>
              </p:ext>
            </p:extLst>
          </p:nvPr>
        </p:nvGraphicFramePr>
        <p:xfrm>
          <a:off x="3543300" y="4552535"/>
          <a:ext cx="4177904" cy="388608"/>
        </p:xfrm>
        <a:graphic>
          <a:graphicData uri="http://schemas.openxmlformats.org/drawingml/2006/table">
            <a:tbl>
              <a:tblPr/>
              <a:tblGrid>
                <a:gridCol w="1683544">
                  <a:extLst>
                    <a:ext uri="{9D8B030D-6E8A-4147-A177-3AD203B41FA5}">
                      <a16:colId xmlns:a16="http://schemas.microsoft.com/office/drawing/2014/main" val="1898345535"/>
                    </a:ext>
                  </a:extLst>
                </a:gridCol>
                <a:gridCol w="2494360">
                  <a:extLst>
                    <a:ext uri="{9D8B030D-6E8A-4147-A177-3AD203B41FA5}">
                      <a16:colId xmlns:a16="http://schemas.microsoft.com/office/drawing/2014/main" val="880115771"/>
                    </a:ext>
                  </a:extLst>
                </a:gridCol>
              </a:tblGrid>
              <a:tr h="3886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chemeClr val="tx1"/>
                          </a:solidFill>
                          <a:effectLst/>
                          <a:latin typeface="Arial" charset="0"/>
                        </a:rPr>
                        <a:t>Acceleration</a:t>
                      </a:r>
                    </a:p>
                  </a:txBody>
                  <a:tcPr marL="68580" marR="68580" marT="34284" marB="3428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GB" sz="2100" b="0" i="0" u="none" strike="noStrike" cap="none" normalizeH="0" baseline="0">
                          <a:ln>
                            <a:noFill/>
                          </a:ln>
                          <a:solidFill>
                            <a:srgbClr val="FF0000"/>
                          </a:solidFill>
                          <a:effectLst/>
                          <a:latin typeface="Arial" charset="0"/>
                        </a:rPr>
                        <a:t>V</a:t>
                      </a:r>
                    </a:p>
                  </a:txBody>
                  <a:tcPr marL="68580" marR="68580" marT="34284" marB="3428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39033196"/>
                  </a:ext>
                </a:extLst>
              </a:tr>
            </a:tbl>
          </a:graphicData>
        </a:graphic>
      </p:graphicFrame>
    </p:spTree>
    <p:extLst>
      <p:ext uri="{BB962C8B-B14F-4D97-AF65-F5344CB8AC3E}">
        <p14:creationId xmlns:p14="http://schemas.microsoft.com/office/powerpoint/2010/main" val="2718030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randombar(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5" presetClass="entr" presetSubtype="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2000"/>
                                        <p:tgtEl>
                                          <p:spTgt spid="8"/>
                                        </p:tgtEl>
                                      </p:cBhvr>
                                    </p:animEffect>
                                    <p:anim calcmode="lin" valueType="num">
                                      <p:cBhvr>
                                        <p:cTn id="36" dur="2000" fill="hold"/>
                                        <p:tgtEl>
                                          <p:spTgt spid="8"/>
                                        </p:tgtEl>
                                        <p:attrNameLst>
                                          <p:attrName>ppt_w</p:attrName>
                                        </p:attrNameLst>
                                      </p:cBhvr>
                                      <p:tavLst>
                                        <p:tav tm="0" fmla="#ppt_w*sin(2.5*pi*$)">
                                          <p:val>
                                            <p:fltVal val="0"/>
                                          </p:val>
                                        </p:tav>
                                        <p:tav tm="100000">
                                          <p:val>
                                            <p:fltVal val="1"/>
                                          </p:val>
                                        </p:tav>
                                      </p:tavLst>
                                    </p:anim>
                                    <p:anim calcmode="lin" valueType="num">
                                      <p:cBhvr>
                                        <p:cTn id="37" dur="2000" fill="hold"/>
                                        <p:tgtEl>
                                          <p:spTgt spid="8"/>
                                        </p:tgtEl>
                                        <p:attrNameLst>
                                          <p:attrName>ppt_h</p:attrName>
                                        </p:attrNameLst>
                                      </p:cBhvr>
                                      <p:tavLst>
                                        <p:tav tm="0">
                                          <p:val>
                                            <p:strVal val="#ppt_h"/>
                                          </p:val>
                                        </p:tav>
                                        <p:tav tm="100000">
                                          <p:val>
                                            <p:strVal val="#ppt_h"/>
                                          </p:val>
                                        </p:tav>
                                      </p:tavLst>
                                    </p:anim>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31" presetClass="entr" presetSubtype="0"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1000" fill="hold"/>
                                        <p:tgtEl>
                                          <p:spTgt spid="10"/>
                                        </p:tgtEl>
                                        <p:attrNameLst>
                                          <p:attrName>ppt_w</p:attrName>
                                        </p:attrNameLst>
                                      </p:cBhvr>
                                      <p:tavLst>
                                        <p:tav tm="0">
                                          <p:val>
                                            <p:fltVal val="0"/>
                                          </p:val>
                                        </p:tav>
                                        <p:tav tm="100000">
                                          <p:val>
                                            <p:strVal val="#ppt_w"/>
                                          </p:val>
                                        </p:tav>
                                      </p:tavLst>
                                    </p:anim>
                                    <p:anim calcmode="lin" valueType="num">
                                      <p:cBhvr>
                                        <p:cTn id="48" dur="1000" fill="hold"/>
                                        <p:tgtEl>
                                          <p:spTgt spid="10"/>
                                        </p:tgtEl>
                                        <p:attrNameLst>
                                          <p:attrName>ppt_h</p:attrName>
                                        </p:attrNameLst>
                                      </p:cBhvr>
                                      <p:tavLst>
                                        <p:tav tm="0">
                                          <p:val>
                                            <p:fltVal val="0"/>
                                          </p:val>
                                        </p:tav>
                                        <p:tav tm="100000">
                                          <p:val>
                                            <p:strVal val="#ppt_h"/>
                                          </p:val>
                                        </p:tav>
                                      </p:tavLst>
                                    </p:anim>
                                    <p:anim calcmode="lin" valueType="num">
                                      <p:cBhvr>
                                        <p:cTn id="49" dur="1000" fill="hold"/>
                                        <p:tgtEl>
                                          <p:spTgt spid="10"/>
                                        </p:tgtEl>
                                        <p:attrNameLst>
                                          <p:attrName>style.rotation</p:attrName>
                                        </p:attrNameLst>
                                      </p:cBhvr>
                                      <p:tavLst>
                                        <p:tav tm="0">
                                          <p:val>
                                            <p:fltVal val="90"/>
                                          </p:val>
                                        </p:tav>
                                        <p:tav tm="100000">
                                          <p:val>
                                            <p:fltVal val="0"/>
                                          </p:val>
                                        </p:tav>
                                      </p:tavLst>
                                    </p:anim>
                                    <p:animEffect transition="in" filter="fade">
                                      <p:cBhvr>
                                        <p:cTn id="50" dur="1000"/>
                                        <p:tgtEl>
                                          <p:spTgt spid="10"/>
                                        </p:tgtEl>
                                      </p:cBhvr>
                                    </p:animEffec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additive="base">
                                        <p:cTn id="55" dur="500" fill="hold"/>
                                        <p:tgtEl>
                                          <p:spTgt spid="11"/>
                                        </p:tgtEl>
                                        <p:attrNameLst>
                                          <p:attrName>ppt_x</p:attrName>
                                        </p:attrNameLst>
                                      </p:cBhvr>
                                      <p:tavLst>
                                        <p:tav tm="0">
                                          <p:val>
                                            <p:strVal val="#ppt_x"/>
                                          </p:val>
                                        </p:tav>
                                        <p:tav tm="100000">
                                          <p:val>
                                            <p:strVal val="#ppt_x"/>
                                          </p:val>
                                        </p:tav>
                                      </p:tavLst>
                                    </p:anim>
                                    <p:anim calcmode="lin" valueType="num">
                                      <p:cBhvr additive="base">
                                        <p:cTn id="5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nodeType="click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barn(inVertical)">
                                      <p:cBhvr>
                                        <p:cTn id="61" dur="500"/>
                                        <p:tgtEl>
                                          <p:spTgt spid="12"/>
                                        </p:tgtEl>
                                      </p:cBhvr>
                                    </p:animEffect>
                                  </p:childTnLst>
                                </p:cTn>
                              </p:par>
                            </p:childTnLst>
                          </p:cTn>
                        </p:par>
                      </p:childTnLst>
                    </p:cTn>
                  </p:par>
                  <p:par>
                    <p:cTn id="62" fill="hold">
                      <p:stCondLst>
                        <p:cond delay="indefinite"/>
                      </p:stCondLst>
                      <p:childTnLst>
                        <p:par>
                          <p:cTn id="63" fill="hold">
                            <p:stCondLst>
                              <p:cond delay="0"/>
                            </p:stCondLst>
                            <p:childTnLst>
                              <p:par>
                                <p:cTn id="64" presetID="21" presetClass="entr" presetSubtype="1" fill="hold" nodeType="click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wheel(1)">
                                      <p:cBhvr>
                                        <p:cTn id="66"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9"/>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buClr>
                <a:schemeClr val="dk1"/>
              </a:buClr>
              <a:buSzPts val="1100"/>
            </a:pPr>
            <a:r>
              <a:rPr lang="en-US"/>
              <a:t>We will compare vector and scalar quantities</a:t>
            </a:r>
            <a:endParaRPr/>
          </a:p>
        </p:txBody>
      </p:sp>
      <p:sp>
        <p:nvSpPr>
          <p:cNvPr id="120" name="Google Shape;120;p19"/>
          <p:cNvSpPr txBox="1">
            <a:spLocks noGrp="1"/>
          </p:cNvSpPr>
          <p:nvPr>
            <p:ph type="body" idx="2"/>
          </p:nvPr>
        </p:nvSpPr>
        <p:spPr>
          <a:xfrm>
            <a:off x="303550" y="1210581"/>
            <a:ext cx="8478500" cy="2586311"/>
          </a:xfrm>
          <a:prstGeom prst="rect">
            <a:avLst/>
          </a:prstGeom>
        </p:spPr>
        <p:txBody>
          <a:bodyPr spcFirstLastPara="1" wrap="square" lIns="91425" tIns="91425" rIns="91425" bIns="91425" anchor="t" anchorCtr="0">
            <a:noAutofit/>
          </a:bodyPr>
          <a:lstStyle/>
          <a:p>
            <a:pPr marL="114300" indent="0">
              <a:buNone/>
            </a:pPr>
            <a:r>
              <a:rPr lang="en-AU">
                <a:solidFill>
                  <a:srgbClr val="FF0000"/>
                </a:solidFill>
              </a:rPr>
              <a:t>Distance: </a:t>
            </a:r>
            <a:r>
              <a:rPr lang="en-AU"/>
              <a:t>is defined as the total length a body moves between two points – how much ground an object covers during its motion.</a:t>
            </a:r>
            <a:br>
              <a:rPr lang="en-AU"/>
            </a:br>
            <a:endParaRPr lang="en-AU"/>
          </a:p>
          <a:p>
            <a:pPr marL="285750" indent="-285750">
              <a:buFont typeface="Wingdings" panose="05000000000000000000" pitchFamily="2" charset="2"/>
              <a:buChar char="à"/>
            </a:pPr>
            <a:r>
              <a:rPr lang="en-AU">
                <a:sym typeface="Wingdings" panose="05000000000000000000" pitchFamily="2" charset="2"/>
              </a:rPr>
              <a:t>Distance is a SCALAR quantity		</a:t>
            </a:r>
            <a:r>
              <a:rPr lang="en-AU" sz="2000" b="1">
                <a:solidFill>
                  <a:srgbClr val="FF0000"/>
                </a:solidFill>
                <a:sym typeface="Wingdings" panose="05000000000000000000" pitchFamily="2" charset="2"/>
              </a:rPr>
              <a:t>“d”</a:t>
            </a:r>
          </a:p>
          <a:p>
            <a:pPr marL="285750" indent="-285750">
              <a:buFont typeface="Wingdings" panose="05000000000000000000" pitchFamily="2" charset="2"/>
              <a:buChar char="à"/>
            </a:pPr>
            <a:r>
              <a:rPr lang="en-AU">
                <a:sym typeface="Wingdings" panose="05000000000000000000" pitchFamily="2" charset="2"/>
              </a:rPr>
              <a:t>Distance has magnitude only</a:t>
            </a:r>
          </a:p>
          <a:p>
            <a:pPr marL="285750" indent="-285750">
              <a:buFont typeface="Wingdings" panose="05000000000000000000" pitchFamily="2" charset="2"/>
              <a:buChar char="à"/>
            </a:pPr>
            <a:endParaRPr lang="en-AU">
              <a:sym typeface="Wingdings" panose="05000000000000000000" pitchFamily="2" charset="2"/>
            </a:endParaRPr>
          </a:p>
          <a:p>
            <a:pPr marL="114300" indent="0">
              <a:buNone/>
            </a:pPr>
            <a:r>
              <a:rPr lang="en-AU">
                <a:solidFill>
                  <a:srgbClr val="FF0000"/>
                </a:solidFill>
              </a:rPr>
              <a:t>Displacement: </a:t>
            </a:r>
            <a:r>
              <a:rPr lang="en-AU"/>
              <a:t>is defined as the straight line distance between two points – the objects overall change in position</a:t>
            </a:r>
          </a:p>
          <a:p>
            <a:endParaRPr lang="en-AU"/>
          </a:p>
          <a:p>
            <a:pPr marL="285750" indent="-285750">
              <a:buFont typeface="Wingdings" panose="05000000000000000000" pitchFamily="2" charset="2"/>
              <a:buChar char="à"/>
            </a:pPr>
            <a:r>
              <a:rPr lang="en-AU">
                <a:sym typeface="Wingdings" panose="05000000000000000000" pitchFamily="2" charset="2"/>
              </a:rPr>
              <a:t>Displacement is a VECTOR quantity		</a:t>
            </a:r>
            <a:r>
              <a:rPr lang="en-AU" sz="2400" b="1">
                <a:solidFill>
                  <a:srgbClr val="FF0000"/>
                </a:solidFill>
                <a:sym typeface="Wingdings" panose="05000000000000000000" pitchFamily="2" charset="2"/>
              </a:rPr>
              <a:t>“s”</a:t>
            </a:r>
          </a:p>
          <a:p>
            <a:pPr marL="285750" indent="-285750">
              <a:buFont typeface="Wingdings" panose="05000000000000000000" pitchFamily="2" charset="2"/>
              <a:buChar char="à"/>
            </a:pPr>
            <a:r>
              <a:rPr lang="en-AU">
                <a:sym typeface="Wingdings" panose="05000000000000000000" pitchFamily="2" charset="2"/>
              </a:rPr>
              <a:t>Displacement has magnitude AND direction</a:t>
            </a:r>
            <a:endParaRPr lang="en-AU"/>
          </a:p>
          <a:p>
            <a:pPr marL="285750" indent="-285750">
              <a:buFont typeface="Wingdings" panose="05000000000000000000" pitchFamily="2" charset="2"/>
              <a:buChar char="à"/>
            </a:pPr>
            <a:endParaRPr lang="en-AU"/>
          </a:p>
          <a:p>
            <a:pPr eaLnBrk="0" fontAlgn="base" hangingPunct="0">
              <a:spcBef>
                <a:spcPts val="400"/>
              </a:spcBef>
              <a:spcAft>
                <a:spcPct val="0"/>
              </a:spcAft>
              <a:buClr>
                <a:srgbClr val="4F81BD"/>
              </a:buClr>
              <a:buSzPct val="68000"/>
            </a:pPr>
            <a:endParaRPr lang="en-IE">
              <a:solidFill>
                <a:prstClr val="black"/>
              </a:solidFill>
              <a:latin typeface="Lucida Sans Unicode" pitchFamily="34" charset="0"/>
              <a:cs typeface="Arial" charset="0"/>
            </a:endParaRPr>
          </a:p>
        </p:txBody>
      </p:sp>
      <p:sp>
        <p:nvSpPr>
          <p:cNvPr id="3" name="TextBox 2">
            <a:extLst>
              <a:ext uri="{FF2B5EF4-FFF2-40B4-BE49-F238E27FC236}">
                <a16:creationId xmlns:a16="http://schemas.microsoft.com/office/drawing/2014/main" id="{EFB5F8F0-DAF9-43C6-A206-3CE36C3FAE67}"/>
              </a:ext>
            </a:extLst>
          </p:cNvPr>
          <p:cNvSpPr txBox="1"/>
          <p:nvPr/>
        </p:nvSpPr>
        <p:spPr>
          <a:xfrm>
            <a:off x="2565400" y="681483"/>
            <a:ext cx="4616450" cy="461665"/>
          </a:xfrm>
          <a:prstGeom prst="rect">
            <a:avLst/>
          </a:prstGeom>
          <a:noFill/>
        </p:spPr>
        <p:txBody>
          <a:bodyPr wrap="square" rtlCol="0">
            <a:spAutoFit/>
          </a:bodyPr>
          <a:lstStyle/>
          <a:p>
            <a:r>
              <a:rPr lang="en-AU" sz="2400"/>
              <a:t>DISTANCE vs DISPLACEMENT</a:t>
            </a:r>
          </a:p>
        </p:txBody>
      </p:sp>
      <p:pic>
        <p:nvPicPr>
          <p:cNvPr id="13" name="Picture 12">
            <a:extLst>
              <a:ext uri="{FF2B5EF4-FFF2-40B4-BE49-F238E27FC236}">
                <a16:creationId xmlns:a16="http://schemas.microsoft.com/office/drawing/2014/main" id="{A415B314-CF3E-4263-B740-0B24952D4694}"/>
              </a:ext>
            </a:extLst>
          </p:cNvPr>
          <p:cNvPicPr>
            <a:picLocks noChangeAspect="1"/>
          </p:cNvPicPr>
          <p:nvPr/>
        </p:nvPicPr>
        <p:blipFill>
          <a:blip r:embed="rId3"/>
          <a:stretch>
            <a:fillRect/>
          </a:stretch>
        </p:blipFill>
        <p:spPr>
          <a:xfrm>
            <a:off x="6623050" y="2042321"/>
            <a:ext cx="2096750" cy="1058857"/>
          </a:xfrm>
          <a:prstGeom prst="rect">
            <a:avLst/>
          </a:prstGeom>
        </p:spPr>
      </p:pic>
    </p:spTree>
    <p:extLst>
      <p:ext uri="{BB962C8B-B14F-4D97-AF65-F5344CB8AC3E}">
        <p14:creationId xmlns:p14="http://schemas.microsoft.com/office/powerpoint/2010/main" val="3323472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E8FA93D1-EA82-4930-8087-A346F2D59891}"/>
              </a:ext>
            </a:extLst>
          </p:cNvPr>
          <p:cNvSpPr txBox="1">
            <a:spLocks/>
          </p:cNvSpPr>
          <p:nvPr/>
        </p:nvSpPr>
        <p:spPr>
          <a:xfrm>
            <a:off x="482350" y="781050"/>
            <a:ext cx="8274300" cy="1790700"/>
          </a:xfrm>
          <a:prstGeom prst="rect">
            <a:avLst/>
          </a:prstGeom>
          <a:noFill/>
          <a:ln>
            <a:noFill/>
          </a:ln>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Century Gothic"/>
              <a:buNone/>
              <a:defRPr sz="1800" b="0" i="0" u="none" strike="noStrike" cap="none">
                <a:solidFill>
                  <a:srgbClr val="FFFFFF"/>
                </a:solidFill>
                <a:latin typeface="Century Gothic"/>
                <a:ea typeface="Century Gothic"/>
                <a:cs typeface="Century Gothic"/>
                <a:sym typeface="Century Gothic"/>
              </a:defRPr>
            </a:lvl1pPr>
            <a:lvl2pPr marL="914400" marR="0" lvl="1" indent="-317500" algn="l" rtl="0">
              <a:lnSpc>
                <a:spcPct val="115000"/>
              </a:lnSpc>
              <a:spcBef>
                <a:spcPts val="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2pPr>
            <a:lvl3pPr marL="1371600" marR="0" lvl="2"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3pPr>
            <a:lvl4pPr marL="1828800" marR="0" lvl="3"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4pPr>
            <a:lvl5pPr marL="2286000" marR="0" lvl="4"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5pPr>
            <a:lvl6pPr marL="2743200" marR="0" lvl="5"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6pPr>
            <a:lvl7pPr marL="3200400" marR="0" lvl="6"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7pPr>
            <a:lvl8pPr marL="3657600" marR="0" lvl="7"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8pPr>
            <a:lvl9pPr marL="4114800" marR="0" lvl="8" indent="-317500" algn="l" rtl="0">
              <a:lnSpc>
                <a:spcPct val="115000"/>
              </a:lnSpc>
              <a:spcBef>
                <a:spcPts val="1600"/>
              </a:spcBef>
              <a:spcAft>
                <a:spcPts val="160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9pPr>
          </a:lstStyle>
          <a:p>
            <a:pPr marL="0" indent="0"/>
            <a:r>
              <a:rPr lang="en-GB" sz="2400">
                <a:solidFill>
                  <a:schemeClr val="tx1"/>
                </a:solidFill>
              </a:rPr>
              <a:t>Here we have a man walking 10km north and then 10km walking east. Notice that we can replace his two movements with a “displacement vector”. Note the length and direction of this vector.</a:t>
            </a:r>
          </a:p>
        </p:txBody>
      </p:sp>
      <p:grpSp>
        <p:nvGrpSpPr>
          <p:cNvPr id="30" name="Group 9">
            <a:extLst>
              <a:ext uri="{FF2B5EF4-FFF2-40B4-BE49-F238E27FC236}">
                <a16:creationId xmlns:a16="http://schemas.microsoft.com/office/drawing/2014/main" id="{978BDD47-23AA-4C7B-A098-A96E38B1F293}"/>
              </a:ext>
            </a:extLst>
          </p:cNvPr>
          <p:cNvGrpSpPr>
            <a:grpSpLocks/>
          </p:cNvGrpSpPr>
          <p:nvPr/>
        </p:nvGrpSpPr>
        <p:grpSpPr bwMode="auto">
          <a:xfrm flipH="1">
            <a:off x="1612901" y="3508375"/>
            <a:ext cx="739775" cy="1295400"/>
            <a:chOff x="4659" y="1354"/>
            <a:chExt cx="745" cy="1354"/>
          </a:xfrm>
        </p:grpSpPr>
        <p:sp>
          <p:nvSpPr>
            <p:cNvPr id="31" name="Freeform 10">
              <a:extLst>
                <a:ext uri="{FF2B5EF4-FFF2-40B4-BE49-F238E27FC236}">
                  <a16:creationId xmlns:a16="http://schemas.microsoft.com/office/drawing/2014/main" id="{6850C54C-6F3E-4C80-9226-F549FF54FE93}"/>
                </a:ext>
              </a:extLst>
            </p:cNvPr>
            <p:cNvSpPr>
              <a:spLocks/>
            </p:cNvSpPr>
            <p:nvPr/>
          </p:nvSpPr>
          <p:spPr bwMode="auto">
            <a:xfrm flipH="1">
              <a:off x="5098" y="2576"/>
              <a:ext cx="306" cy="132"/>
            </a:xfrm>
            <a:custGeom>
              <a:avLst/>
              <a:gdLst>
                <a:gd name="T0" fmla="*/ 1 w 569"/>
                <a:gd name="T1" fmla="*/ 0 h 454"/>
                <a:gd name="T2" fmla="*/ 1 w 569"/>
                <a:gd name="T3" fmla="*/ 0 h 454"/>
                <a:gd name="T4" fmla="*/ 1 w 569"/>
                <a:gd name="T5" fmla="*/ 0 h 454"/>
                <a:gd name="T6" fmla="*/ 0 w 569"/>
                <a:gd name="T7" fmla="*/ 0 h 454"/>
                <a:gd name="T8" fmla="*/ 1 w 569"/>
                <a:gd name="T9" fmla="*/ 0 h 454"/>
                <a:gd name="T10" fmla="*/ 1 w 569"/>
                <a:gd name="T11" fmla="*/ 0 h 454"/>
                <a:gd name="T12" fmla="*/ 1 w 569"/>
                <a:gd name="T13" fmla="*/ 0 h 454"/>
                <a:gd name="T14" fmla="*/ 1 w 569"/>
                <a:gd name="T15" fmla="*/ 0 h 454"/>
                <a:gd name="T16" fmla="*/ 1 w 569"/>
                <a:gd name="T17" fmla="*/ 0 h 454"/>
                <a:gd name="T18" fmla="*/ 1 w 569"/>
                <a:gd name="T19" fmla="*/ 0 h 454"/>
                <a:gd name="T20" fmla="*/ 1 w 569"/>
                <a:gd name="T21" fmla="*/ 0 h 45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69" h="454">
                  <a:moveTo>
                    <a:pt x="284" y="81"/>
                  </a:moveTo>
                  <a:cubicBezTo>
                    <a:pt x="271" y="118"/>
                    <a:pt x="255" y="138"/>
                    <a:pt x="227" y="166"/>
                  </a:cubicBezTo>
                  <a:cubicBezTo>
                    <a:pt x="179" y="151"/>
                    <a:pt x="175" y="109"/>
                    <a:pt x="132" y="81"/>
                  </a:cubicBezTo>
                  <a:cubicBezTo>
                    <a:pt x="26" y="93"/>
                    <a:pt x="31" y="79"/>
                    <a:pt x="0" y="166"/>
                  </a:cubicBezTo>
                  <a:cubicBezTo>
                    <a:pt x="3" y="194"/>
                    <a:pt x="6" y="223"/>
                    <a:pt x="10" y="251"/>
                  </a:cubicBezTo>
                  <a:cubicBezTo>
                    <a:pt x="36" y="454"/>
                    <a:pt x="176" y="377"/>
                    <a:pt x="387" y="383"/>
                  </a:cubicBezTo>
                  <a:cubicBezTo>
                    <a:pt x="444" y="377"/>
                    <a:pt x="503" y="381"/>
                    <a:pt x="557" y="364"/>
                  </a:cubicBezTo>
                  <a:cubicBezTo>
                    <a:pt x="569" y="360"/>
                    <a:pt x="567" y="340"/>
                    <a:pt x="567" y="327"/>
                  </a:cubicBezTo>
                  <a:cubicBezTo>
                    <a:pt x="567" y="269"/>
                    <a:pt x="545" y="216"/>
                    <a:pt x="520" y="166"/>
                  </a:cubicBezTo>
                  <a:cubicBezTo>
                    <a:pt x="511" y="61"/>
                    <a:pt x="533" y="52"/>
                    <a:pt x="454" y="24"/>
                  </a:cubicBezTo>
                  <a:cubicBezTo>
                    <a:pt x="397" y="28"/>
                    <a:pt x="284" y="0"/>
                    <a:pt x="284" y="81"/>
                  </a:cubicBezTo>
                  <a:close/>
                </a:path>
              </a:pathLst>
            </a:custGeom>
            <a:solidFill>
              <a:srgbClr val="9933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2" name="Freeform 11">
              <a:extLst>
                <a:ext uri="{FF2B5EF4-FFF2-40B4-BE49-F238E27FC236}">
                  <a16:creationId xmlns:a16="http://schemas.microsoft.com/office/drawing/2014/main" id="{9E239D4F-588B-4730-9E8D-515958DF135A}"/>
                </a:ext>
              </a:extLst>
            </p:cNvPr>
            <p:cNvSpPr>
              <a:spLocks/>
            </p:cNvSpPr>
            <p:nvPr/>
          </p:nvSpPr>
          <p:spPr bwMode="auto">
            <a:xfrm>
              <a:off x="4778" y="2571"/>
              <a:ext cx="306" cy="132"/>
            </a:xfrm>
            <a:custGeom>
              <a:avLst/>
              <a:gdLst>
                <a:gd name="T0" fmla="*/ 1 w 569"/>
                <a:gd name="T1" fmla="*/ 0 h 454"/>
                <a:gd name="T2" fmla="*/ 1 w 569"/>
                <a:gd name="T3" fmla="*/ 0 h 454"/>
                <a:gd name="T4" fmla="*/ 1 w 569"/>
                <a:gd name="T5" fmla="*/ 0 h 454"/>
                <a:gd name="T6" fmla="*/ 0 w 569"/>
                <a:gd name="T7" fmla="*/ 0 h 454"/>
                <a:gd name="T8" fmla="*/ 1 w 569"/>
                <a:gd name="T9" fmla="*/ 0 h 454"/>
                <a:gd name="T10" fmla="*/ 1 w 569"/>
                <a:gd name="T11" fmla="*/ 0 h 454"/>
                <a:gd name="T12" fmla="*/ 1 w 569"/>
                <a:gd name="T13" fmla="*/ 0 h 454"/>
                <a:gd name="T14" fmla="*/ 1 w 569"/>
                <a:gd name="T15" fmla="*/ 0 h 454"/>
                <a:gd name="T16" fmla="*/ 1 w 569"/>
                <a:gd name="T17" fmla="*/ 0 h 454"/>
                <a:gd name="T18" fmla="*/ 1 w 569"/>
                <a:gd name="T19" fmla="*/ 0 h 454"/>
                <a:gd name="T20" fmla="*/ 1 w 569"/>
                <a:gd name="T21" fmla="*/ 0 h 45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69" h="454">
                  <a:moveTo>
                    <a:pt x="284" y="81"/>
                  </a:moveTo>
                  <a:cubicBezTo>
                    <a:pt x="271" y="118"/>
                    <a:pt x="255" y="138"/>
                    <a:pt x="227" y="166"/>
                  </a:cubicBezTo>
                  <a:cubicBezTo>
                    <a:pt x="179" y="151"/>
                    <a:pt x="175" y="109"/>
                    <a:pt x="132" y="81"/>
                  </a:cubicBezTo>
                  <a:cubicBezTo>
                    <a:pt x="26" y="93"/>
                    <a:pt x="31" y="79"/>
                    <a:pt x="0" y="166"/>
                  </a:cubicBezTo>
                  <a:cubicBezTo>
                    <a:pt x="3" y="194"/>
                    <a:pt x="6" y="223"/>
                    <a:pt x="10" y="251"/>
                  </a:cubicBezTo>
                  <a:cubicBezTo>
                    <a:pt x="36" y="454"/>
                    <a:pt x="176" y="377"/>
                    <a:pt x="387" y="383"/>
                  </a:cubicBezTo>
                  <a:cubicBezTo>
                    <a:pt x="444" y="377"/>
                    <a:pt x="503" y="381"/>
                    <a:pt x="557" y="364"/>
                  </a:cubicBezTo>
                  <a:cubicBezTo>
                    <a:pt x="569" y="360"/>
                    <a:pt x="567" y="340"/>
                    <a:pt x="567" y="327"/>
                  </a:cubicBezTo>
                  <a:cubicBezTo>
                    <a:pt x="567" y="269"/>
                    <a:pt x="545" y="216"/>
                    <a:pt x="520" y="166"/>
                  </a:cubicBezTo>
                  <a:cubicBezTo>
                    <a:pt x="511" y="61"/>
                    <a:pt x="533" y="52"/>
                    <a:pt x="454" y="24"/>
                  </a:cubicBezTo>
                  <a:cubicBezTo>
                    <a:pt x="397" y="28"/>
                    <a:pt x="284" y="0"/>
                    <a:pt x="284" y="81"/>
                  </a:cubicBezTo>
                  <a:close/>
                </a:path>
              </a:pathLst>
            </a:custGeom>
            <a:solidFill>
              <a:srgbClr val="9933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3" name="Freeform 12">
              <a:extLst>
                <a:ext uri="{FF2B5EF4-FFF2-40B4-BE49-F238E27FC236}">
                  <a16:creationId xmlns:a16="http://schemas.microsoft.com/office/drawing/2014/main" id="{AB6AD820-C32A-4E81-8007-6D55B66A4FE2}"/>
                </a:ext>
              </a:extLst>
            </p:cNvPr>
            <p:cNvSpPr>
              <a:spLocks/>
            </p:cNvSpPr>
            <p:nvPr/>
          </p:nvSpPr>
          <p:spPr bwMode="auto">
            <a:xfrm>
              <a:off x="5227" y="2199"/>
              <a:ext cx="158" cy="126"/>
            </a:xfrm>
            <a:custGeom>
              <a:avLst/>
              <a:gdLst>
                <a:gd name="T0" fmla="*/ 1 w 294"/>
                <a:gd name="T1" fmla="*/ 0 h 279"/>
                <a:gd name="T2" fmla="*/ 1 w 294"/>
                <a:gd name="T3" fmla="*/ 0 h 279"/>
                <a:gd name="T4" fmla="*/ 1 w 294"/>
                <a:gd name="T5" fmla="*/ 0 h 279"/>
                <a:gd name="T6" fmla="*/ 1 w 294"/>
                <a:gd name="T7" fmla="*/ 0 h 279"/>
                <a:gd name="T8" fmla="*/ 1 w 294"/>
                <a:gd name="T9" fmla="*/ 0 h 279"/>
                <a:gd name="T10" fmla="*/ 1 w 294"/>
                <a:gd name="T11" fmla="*/ 0 h 279"/>
                <a:gd name="T12" fmla="*/ 1 w 294"/>
                <a:gd name="T13" fmla="*/ 0 h 279"/>
                <a:gd name="T14" fmla="*/ 1 w 294"/>
                <a:gd name="T15" fmla="*/ 0 h 279"/>
                <a:gd name="T16" fmla="*/ 1 w 294"/>
                <a:gd name="T17" fmla="*/ 0 h 279"/>
                <a:gd name="T18" fmla="*/ 1 w 294"/>
                <a:gd name="T19" fmla="*/ 0 h 279"/>
                <a:gd name="T20" fmla="*/ 1 w 294"/>
                <a:gd name="T21" fmla="*/ 0 h 279"/>
                <a:gd name="T22" fmla="*/ 1 w 294"/>
                <a:gd name="T23" fmla="*/ 0 h 279"/>
                <a:gd name="T24" fmla="*/ 1 w 294"/>
                <a:gd name="T25" fmla="*/ 0 h 279"/>
                <a:gd name="T26" fmla="*/ 1 w 294"/>
                <a:gd name="T27" fmla="*/ 0 h 279"/>
                <a:gd name="T28" fmla="*/ 1 w 294"/>
                <a:gd name="T29" fmla="*/ 0 h 279"/>
                <a:gd name="T30" fmla="*/ 1 w 294"/>
                <a:gd name="T31" fmla="*/ 0 h 279"/>
                <a:gd name="T32" fmla="*/ 1 w 294"/>
                <a:gd name="T33" fmla="*/ 0 h 27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94" h="279">
                  <a:moveTo>
                    <a:pt x="213" y="0"/>
                  </a:moveTo>
                  <a:cubicBezTo>
                    <a:pt x="226" y="42"/>
                    <a:pt x="246" y="39"/>
                    <a:pt x="270" y="76"/>
                  </a:cubicBezTo>
                  <a:cubicBezTo>
                    <a:pt x="278" y="101"/>
                    <a:pt x="294" y="137"/>
                    <a:pt x="270" y="161"/>
                  </a:cubicBezTo>
                  <a:cubicBezTo>
                    <a:pt x="261" y="170"/>
                    <a:pt x="245" y="154"/>
                    <a:pt x="232" y="151"/>
                  </a:cubicBezTo>
                  <a:cubicBezTo>
                    <a:pt x="204" y="73"/>
                    <a:pt x="236" y="184"/>
                    <a:pt x="241" y="199"/>
                  </a:cubicBezTo>
                  <a:cubicBezTo>
                    <a:pt x="238" y="221"/>
                    <a:pt x="242" y="245"/>
                    <a:pt x="232" y="265"/>
                  </a:cubicBezTo>
                  <a:cubicBezTo>
                    <a:pt x="227" y="274"/>
                    <a:pt x="212" y="279"/>
                    <a:pt x="203" y="274"/>
                  </a:cubicBezTo>
                  <a:cubicBezTo>
                    <a:pt x="194" y="270"/>
                    <a:pt x="197" y="255"/>
                    <a:pt x="194" y="246"/>
                  </a:cubicBezTo>
                  <a:cubicBezTo>
                    <a:pt x="184" y="208"/>
                    <a:pt x="178" y="170"/>
                    <a:pt x="166" y="132"/>
                  </a:cubicBezTo>
                  <a:cubicBezTo>
                    <a:pt x="158" y="198"/>
                    <a:pt x="170" y="231"/>
                    <a:pt x="118" y="265"/>
                  </a:cubicBezTo>
                  <a:cubicBezTo>
                    <a:pt x="109" y="262"/>
                    <a:pt x="93" y="265"/>
                    <a:pt x="90" y="255"/>
                  </a:cubicBezTo>
                  <a:cubicBezTo>
                    <a:pt x="79" y="215"/>
                    <a:pt x="81" y="173"/>
                    <a:pt x="81" y="132"/>
                  </a:cubicBezTo>
                  <a:cubicBezTo>
                    <a:pt x="81" y="122"/>
                    <a:pt x="87" y="151"/>
                    <a:pt x="90" y="161"/>
                  </a:cubicBezTo>
                  <a:cubicBezTo>
                    <a:pt x="76" y="204"/>
                    <a:pt x="61" y="193"/>
                    <a:pt x="24" y="217"/>
                  </a:cubicBezTo>
                  <a:cubicBezTo>
                    <a:pt x="18" y="205"/>
                    <a:pt x="7" y="194"/>
                    <a:pt x="5" y="180"/>
                  </a:cubicBezTo>
                  <a:cubicBezTo>
                    <a:pt x="0" y="137"/>
                    <a:pt x="43" y="54"/>
                    <a:pt x="81" y="29"/>
                  </a:cubicBezTo>
                  <a:cubicBezTo>
                    <a:pt x="118" y="4"/>
                    <a:pt x="171" y="15"/>
                    <a:pt x="213" y="0"/>
                  </a:cubicBezTo>
                  <a:close/>
                </a:path>
              </a:pathLst>
            </a:custGeom>
            <a:solidFill>
              <a:srgbClr val="FFCC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4" name="Freeform 13">
              <a:extLst>
                <a:ext uri="{FF2B5EF4-FFF2-40B4-BE49-F238E27FC236}">
                  <a16:creationId xmlns:a16="http://schemas.microsoft.com/office/drawing/2014/main" id="{C27D1125-C7CD-4624-A970-C4F00C6B7675}"/>
                </a:ext>
              </a:extLst>
            </p:cNvPr>
            <p:cNvSpPr>
              <a:spLocks/>
            </p:cNvSpPr>
            <p:nvPr/>
          </p:nvSpPr>
          <p:spPr bwMode="auto">
            <a:xfrm>
              <a:off x="4659" y="2122"/>
              <a:ext cx="150" cy="136"/>
            </a:xfrm>
            <a:custGeom>
              <a:avLst/>
              <a:gdLst>
                <a:gd name="T0" fmla="*/ 1 w 279"/>
                <a:gd name="T1" fmla="*/ 0 h 302"/>
                <a:gd name="T2" fmla="*/ 1 w 279"/>
                <a:gd name="T3" fmla="*/ 0 h 302"/>
                <a:gd name="T4" fmla="*/ 1 w 279"/>
                <a:gd name="T5" fmla="*/ 0 h 302"/>
                <a:gd name="T6" fmla="*/ 1 w 279"/>
                <a:gd name="T7" fmla="*/ 0 h 302"/>
                <a:gd name="T8" fmla="*/ 1 w 279"/>
                <a:gd name="T9" fmla="*/ 0 h 302"/>
                <a:gd name="T10" fmla="*/ 1 w 279"/>
                <a:gd name="T11" fmla="*/ 0 h 302"/>
                <a:gd name="T12" fmla="*/ 1 w 279"/>
                <a:gd name="T13" fmla="*/ 0 h 302"/>
                <a:gd name="T14" fmla="*/ 1 w 279"/>
                <a:gd name="T15" fmla="*/ 0 h 302"/>
                <a:gd name="T16" fmla="*/ 1 w 279"/>
                <a:gd name="T17" fmla="*/ 0 h 302"/>
                <a:gd name="T18" fmla="*/ 1 w 279"/>
                <a:gd name="T19" fmla="*/ 0 h 302"/>
                <a:gd name="T20" fmla="*/ 1 w 279"/>
                <a:gd name="T21" fmla="*/ 0 h 302"/>
                <a:gd name="T22" fmla="*/ 1 w 279"/>
                <a:gd name="T23" fmla="*/ 0 h 302"/>
                <a:gd name="T24" fmla="*/ 1 w 279"/>
                <a:gd name="T25" fmla="*/ 0 h 30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79" h="302">
                  <a:moveTo>
                    <a:pt x="147" y="0"/>
                  </a:moveTo>
                  <a:cubicBezTo>
                    <a:pt x="107" y="12"/>
                    <a:pt x="74" y="34"/>
                    <a:pt x="33" y="47"/>
                  </a:cubicBezTo>
                  <a:cubicBezTo>
                    <a:pt x="19" y="91"/>
                    <a:pt x="16" y="99"/>
                    <a:pt x="62" y="113"/>
                  </a:cubicBezTo>
                  <a:cubicBezTo>
                    <a:pt x="56" y="123"/>
                    <a:pt x="51" y="134"/>
                    <a:pt x="43" y="142"/>
                  </a:cubicBezTo>
                  <a:cubicBezTo>
                    <a:pt x="35" y="150"/>
                    <a:pt x="19" y="150"/>
                    <a:pt x="15" y="160"/>
                  </a:cubicBezTo>
                  <a:cubicBezTo>
                    <a:pt x="0" y="198"/>
                    <a:pt x="74" y="204"/>
                    <a:pt x="90" y="208"/>
                  </a:cubicBezTo>
                  <a:cubicBezTo>
                    <a:pt x="116" y="134"/>
                    <a:pt x="105" y="219"/>
                    <a:pt x="100" y="236"/>
                  </a:cubicBezTo>
                  <a:cubicBezTo>
                    <a:pt x="113" y="291"/>
                    <a:pt x="118" y="296"/>
                    <a:pt x="166" y="264"/>
                  </a:cubicBezTo>
                  <a:cubicBezTo>
                    <a:pt x="184" y="189"/>
                    <a:pt x="165" y="244"/>
                    <a:pt x="185" y="283"/>
                  </a:cubicBezTo>
                  <a:cubicBezTo>
                    <a:pt x="190" y="293"/>
                    <a:pt x="204" y="296"/>
                    <a:pt x="213" y="302"/>
                  </a:cubicBezTo>
                  <a:cubicBezTo>
                    <a:pt x="271" y="288"/>
                    <a:pt x="256" y="282"/>
                    <a:pt x="269" y="227"/>
                  </a:cubicBezTo>
                  <a:cubicBezTo>
                    <a:pt x="266" y="161"/>
                    <a:pt x="279" y="92"/>
                    <a:pt x="260" y="28"/>
                  </a:cubicBezTo>
                  <a:cubicBezTo>
                    <a:pt x="254" y="9"/>
                    <a:pt x="171" y="0"/>
                    <a:pt x="147" y="0"/>
                  </a:cubicBezTo>
                  <a:close/>
                </a:path>
              </a:pathLst>
            </a:custGeom>
            <a:solidFill>
              <a:srgbClr val="FFCC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5" name="Freeform 14">
              <a:extLst>
                <a:ext uri="{FF2B5EF4-FFF2-40B4-BE49-F238E27FC236}">
                  <a16:creationId xmlns:a16="http://schemas.microsoft.com/office/drawing/2014/main" id="{B64BC767-886C-417D-AE09-A81CFFA1862D}"/>
                </a:ext>
              </a:extLst>
            </p:cNvPr>
            <p:cNvSpPr>
              <a:spLocks/>
            </p:cNvSpPr>
            <p:nvPr/>
          </p:nvSpPr>
          <p:spPr bwMode="auto">
            <a:xfrm>
              <a:off x="5014" y="1822"/>
              <a:ext cx="170" cy="124"/>
            </a:xfrm>
            <a:custGeom>
              <a:avLst/>
              <a:gdLst>
                <a:gd name="T0" fmla="*/ 0 w 453"/>
                <a:gd name="T1" fmla="*/ 0 h 392"/>
                <a:gd name="T2" fmla="*/ 0 w 453"/>
                <a:gd name="T3" fmla="*/ 0 h 392"/>
                <a:gd name="T4" fmla="*/ 0 w 453"/>
                <a:gd name="T5" fmla="*/ 0 h 392"/>
                <a:gd name="T6" fmla="*/ 0 w 453"/>
                <a:gd name="T7" fmla="*/ 0 h 392"/>
                <a:gd name="T8" fmla="*/ 0 w 453"/>
                <a:gd name="T9" fmla="*/ 0 h 392"/>
                <a:gd name="T10" fmla="*/ 0 w 453"/>
                <a:gd name="T11" fmla="*/ 0 h 392"/>
                <a:gd name="T12" fmla="*/ 0 w 453"/>
                <a:gd name="T13" fmla="*/ 0 h 392"/>
                <a:gd name="T14" fmla="*/ 0 w 453"/>
                <a:gd name="T15" fmla="*/ 0 h 392"/>
                <a:gd name="T16" fmla="*/ 0 w 453"/>
                <a:gd name="T17" fmla="*/ 0 h 392"/>
                <a:gd name="T18" fmla="*/ 0 w 453"/>
                <a:gd name="T19" fmla="*/ 0 h 392"/>
                <a:gd name="T20" fmla="*/ 0 w 453"/>
                <a:gd name="T21" fmla="*/ 0 h 392"/>
                <a:gd name="T22" fmla="*/ 0 w 453"/>
                <a:gd name="T23" fmla="*/ 0 h 392"/>
                <a:gd name="T24" fmla="*/ 0 w 453"/>
                <a:gd name="T25" fmla="*/ 0 h 392"/>
                <a:gd name="T26" fmla="*/ 0 w 453"/>
                <a:gd name="T27" fmla="*/ 0 h 392"/>
                <a:gd name="T28" fmla="*/ 0 w 453"/>
                <a:gd name="T29" fmla="*/ 0 h 39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53" h="392">
                  <a:moveTo>
                    <a:pt x="9" y="212"/>
                  </a:moveTo>
                  <a:cubicBezTo>
                    <a:pt x="28" y="199"/>
                    <a:pt x="47" y="187"/>
                    <a:pt x="66" y="174"/>
                  </a:cubicBezTo>
                  <a:cubicBezTo>
                    <a:pt x="77" y="167"/>
                    <a:pt x="97" y="81"/>
                    <a:pt x="104" y="61"/>
                  </a:cubicBezTo>
                  <a:cubicBezTo>
                    <a:pt x="107" y="52"/>
                    <a:pt x="122" y="53"/>
                    <a:pt x="132" y="51"/>
                  </a:cubicBezTo>
                  <a:cubicBezTo>
                    <a:pt x="154" y="47"/>
                    <a:pt x="176" y="45"/>
                    <a:pt x="198" y="42"/>
                  </a:cubicBezTo>
                  <a:cubicBezTo>
                    <a:pt x="263" y="19"/>
                    <a:pt x="326" y="0"/>
                    <a:pt x="377" y="51"/>
                  </a:cubicBezTo>
                  <a:cubicBezTo>
                    <a:pt x="392" y="95"/>
                    <a:pt x="400" y="127"/>
                    <a:pt x="425" y="165"/>
                  </a:cubicBezTo>
                  <a:cubicBezTo>
                    <a:pt x="447" y="233"/>
                    <a:pt x="438" y="202"/>
                    <a:pt x="453" y="259"/>
                  </a:cubicBezTo>
                  <a:cubicBezTo>
                    <a:pt x="450" y="271"/>
                    <a:pt x="429" y="352"/>
                    <a:pt x="425" y="353"/>
                  </a:cubicBezTo>
                  <a:cubicBezTo>
                    <a:pt x="356" y="376"/>
                    <a:pt x="387" y="367"/>
                    <a:pt x="330" y="382"/>
                  </a:cubicBezTo>
                  <a:cubicBezTo>
                    <a:pt x="229" y="376"/>
                    <a:pt x="184" y="392"/>
                    <a:pt x="113" y="344"/>
                  </a:cubicBezTo>
                  <a:cubicBezTo>
                    <a:pt x="110" y="335"/>
                    <a:pt x="111" y="323"/>
                    <a:pt x="104" y="316"/>
                  </a:cubicBezTo>
                  <a:cubicBezTo>
                    <a:pt x="88" y="300"/>
                    <a:pt x="47" y="278"/>
                    <a:pt x="47" y="278"/>
                  </a:cubicBezTo>
                  <a:cubicBezTo>
                    <a:pt x="44" y="269"/>
                    <a:pt x="44" y="257"/>
                    <a:pt x="37" y="250"/>
                  </a:cubicBezTo>
                  <a:cubicBezTo>
                    <a:pt x="0" y="213"/>
                    <a:pt x="9" y="272"/>
                    <a:pt x="9" y="212"/>
                  </a:cubicBezTo>
                  <a:close/>
                </a:path>
              </a:pathLst>
            </a:custGeom>
            <a:solidFill>
              <a:srgbClr val="FFCC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6" name="Oval 15">
              <a:extLst>
                <a:ext uri="{FF2B5EF4-FFF2-40B4-BE49-F238E27FC236}">
                  <a16:creationId xmlns:a16="http://schemas.microsoft.com/office/drawing/2014/main" id="{6030C5E0-5CE3-49E8-A53F-9607C7BC48C5}"/>
                </a:ext>
              </a:extLst>
            </p:cNvPr>
            <p:cNvSpPr>
              <a:spLocks noChangeArrowheads="1"/>
            </p:cNvSpPr>
            <p:nvPr/>
          </p:nvSpPr>
          <p:spPr bwMode="auto">
            <a:xfrm>
              <a:off x="4894" y="1481"/>
              <a:ext cx="410" cy="360"/>
            </a:xfrm>
            <a:prstGeom prst="ellipse">
              <a:avLst/>
            </a:prstGeom>
            <a:solidFill>
              <a:srgbClr val="FFCC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0"/>
                </a:spcBef>
                <a:buFontTx/>
                <a:buNone/>
              </a:pPr>
              <a:endParaRPr lang="en-US" altLang="en-US" sz="2400"/>
            </a:p>
          </p:txBody>
        </p:sp>
        <p:sp>
          <p:nvSpPr>
            <p:cNvPr id="37" name="Oval 16">
              <a:extLst>
                <a:ext uri="{FF2B5EF4-FFF2-40B4-BE49-F238E27FC236}">
                  <a16:creationId xmlns:a16="http://schemas.microsoft.com/office/drawing/2014/main" id="{5629A4A1-6B85-4C29-B6B8-75ADDF13024E}"/>
                </a:ext>
              </a:extLst>
            </p:cNvPr>
            <p:cNvSpPr>
              <a:spLocks noChangeArrowheads="1"/>
            </p:cNvSpPr>
            <p:nvPr/>
          </p:nvSpPr>
          <p:spPr bwMode="auto">
            <a:xfrm>
              <a:off x="4979" y="1606"/>
              <a:ext cx="64" cy="49"/>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0"/>
                </a:spcBef>
                <a:buFontTx/>
                <a:buNone/>
              </a:pPr>
              <a:endParaRPr lang="en-US" altLang="en-US" sz="2400"/>
            </a:p>
          </p:txBody>
        </p:sp>
        <p:sp>
          <p:nvSpPr>
            <p:cNvPr id="38" name="Oval 17">
              <a:extLst>
                <a:ext uri="{FF2B5EF4-FFF2-40B4-BE49-F238E27FC236}">
                  <a16:creationId xmlns:a16="http://schemas.microsoft.com/office/drawing/2014/main" id="{59961208-5C5A-499F-BB54-88077EE6A8E9}"/>
                </a:ext>
              </a:extLst>
            </p:cNvPr>
            <p:cNvSpPr>
              <a:spLocks noChangeArrowheads="1"/>
            </p:cNvSpPr>
            <p:nvPr/>
          </p:nvSpPr>
          <p:spPr bwMode="auto">
            <a:xfrm>
              <a:off x="4985" y="1616"/>
              <a:ext cx="29" cy="24"/>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0"/>
                </a:spcBef>
                <a:buFontTx/>
                <a:buNone/>
              </a:pPr>
              <a:endParaRPr lang="en-US" altLang="en-US" sz="2400"/>
            </a:p>
          </p:txBody>
        </p:sp>
        <p:sp>
          <p:nvSpPr>
            <p:cNvPr id="39" name="Oval 18">
              <a:extLst>
                <a:ext uri="{FF2B5EF4-FFF2-40B4-BE49-F238E27FC236}">
                  <a16:creationId xmlns:a16="http://schemas.microsoft.com/office/drawing/2014/main" id="{AA30F747-AC6A-40F0-8185-76BAF8D11CC6}"/>
                </a:ext>
              </a:extLst>
            </p:cNvPr>
            <p:cNvSpPr>
              <a:spLocks noChangeArrowheads="1"/>
            </p:cNvSpPr>
            <p:nvPr/>
          </p:nvSpPr>
          <p:spPr bwMode="auto">
            <a:xfrm>
              <a:off x="5110" y="1607"/>
              <a:ext cx="60" cy="49"/>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0"/>
                </a:spcBef>
                <a:buFontTx/>
                <a:buNone/>
              </a:pPr>
              <a:endParaRPr lang="en-US" altLang="en-US" sz="2400"/>
            </a:p>
          </p:txBody>
        </p:sp>
        <p:sp>
          <p:nvSpPr>
            <p:cNvPr id="40" name="Oval 19">
              <a:extLst>
                <a:ext uri="{FF2B5EF4-FFF2-40B4-BE49-F238E27FC236}">
                  <a16:creationId xmlns:a16="http://schemas.microsoft.com/office/drawing/2014/main" id="{26A305C2-B659-4E47-A2C1-B55A9DFC377A}"/>
                </a:ext>
              </a:extLst>
            </p:cNvPr>
            <p:cNvSpPr>
              <a:spLocks noChangeArrowheads="1"/>
            </p:cNvSpPr>
            <p:nvPr/>
          </p:nvSpPr>
          <p:spPr bwMode="auto">
            <a:xfrm>
              <a:off x="5117" y="1621"/>
              <a:ext cx="28" cy="24"/>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0"/>
                </a:spcBef>
                <a:buFontTx/>
                <a:buNone/>
              </a:pPr>
              <a:endParaRPr lang="en-US" altLang="en-US" sz="2400"/>
            </a:p>
          </p:txBody>
        </p:sp>
        <p:sp>
          <p:nvSpPr>
            <p:cNvPr id="41" name="Oval 20">
              <a:extLst>
                <a:ext uri="{FF2B5EF4-FFF2-40B4-BE49-F238E27FC236}">
                  <a16:creationId xmlns:a16="http://schemas.microsoft.com/office/drawing/2014/main" id="{67A1E719-9627-4729-9DD7-F956F463B5FB}"/>
                </a:ext>
              </a:extLst>
            </p:cNvPr>
            <p:cNvSpPr>
              <a:spLocks noChangeArrowheads="1"/>
            </p:cNvSpPr>
            <p:nvPr/>
          </p:nvSpPr>
          <p:spPr bwMode="auto">
            <a:xfrm>
              <a:off x="5056" y="1664"/>
              <a:ext cx="29" cy="39"/>
            </a:xfrm>
            <a:prstGeom prst="ellipse">
              <a:avLst/>
            </a:prstGeom>
            <a:solidFill>
              <a:srgbClr val="FFCC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0"/>
                </a:spcBef>
                <a:buFontTx/>
                <a:buNone/>
              </a:pPr>
              <a:endParaRPr lang="en-US" altLang="en-US" sz="2400"/>
            </a:p>
          </p:txBody>
        </p:sp>
        <p:sp>
          <p:nvSpPr>
            <p:cNvPr id="42" name="Freeform 21">
              <a:extLst>
                <a:ext uri="{FF2B5EF4-FFF2-40B4-BE49-F238E27FC236}">
                  <a16:creationId xmlns:a16="http://schemas.microsoft.com/office/drawing/2014/main" id="{546AC1CD-F0D9-4589-80D4-9DA2CAE27861}"/>
                </a:ext>
              </a:extLst>
            </p:cNvPr>
            <p:cNvSpPr>
              <a:spLocks/>
            </p:cNvSpPr>
            <p:nvPr/>
          </p:nvSpPr>
          <p:spPr bwMode="auto">
            <a:xfrm>
              <a:off x="4726" y="1877"/>
              <a:ext cx="643" cy="400"/>
            </a:xfrm>
            <a:custGeom>
              <a:avLst/>
              <a:gdLst>
                <a:gd name="T0" fmla="*/ 0 w 1716"/>
                <a:gd name="T1" fmla="*/ 0 h 1261"/>
                <a:gd name="T2" fmla="*/ 0 w 1716"/>
                <a:gd name="T3" fmla="*/ 0 h 1261"/>
                <a:gd name="T4" fmla="*/ 0 w 1716"/>
                <a:gd name="T5" fmla="*/ 0 h 1261"/>
                <a:gd name="T6" fmla="*/ 0 w 1716"/>
                <a:gd name="T7" fmla="*/ 0 h 1261"/>
                <a:gd name="T8" fmla="*/ 0 w 1716"/>
                <a:gd name="T9" fmla="*/ 0 h 1261"/>
                <a:gd name="T10" fmla="*/ 0 w 1716"/>
                <a:gd name="T11" fmla="*/ 0 h 1261"/>
                <a:gd name="T12" fmla="*/ 0 w 1716"/>
                <a:gd name="T13" fmla="*/ 0 h 1261"/>
                <a:gd name="T14" fmla="*/ 0 w 1716"/>
                <a:gd name="T15" fmla="*/ 0 h 1261"/>
                <a:gd name="T16" fmla="*/ 0 w 1716"/>
                <a:gd name="T17" fmla="*/ 0 h 1261"/>
                <a:gd name="T18" fmla="*/ 0 w 1716"/>
                <a:gd name="T19" fmla="*/ 0 h 1261"/>
                <a:gd name="T20" fmla="*/ 0 w 1716"/>
                <a:gd name="T21" fmla="*/ 0 h 1261"/>
                <a:gd name="T22" fmla="*/ 0 w 1716"/>
                <a:gd name="T23" fmla="*/ 0 h 1261"/>
                <a:gd name="T24" fmla="*/ 0 w 1716"/>
                <a:gd name="T25" fmla="*/ 0 h 1261"/>
                <a:gd name="T26" fmla="*/ 0 w 1716"/>
                <a:gd name="T27" fmla="*/ 0 h 1261"/>
                <a:gd name="T28" fmla="*/ 0 w 1716"/>
                <a:gd name="T29" fmla="*/ 0 h 1261"/>
                <a:gd name="T30" fmla="*/ 0 w 1716"/>
                <a:gd name="T31" fmla="*/ 0 h 1261"/>
                <a:gd name="T32" fmla="*/ 0 w 1716"/>
                <a:gd name="T33" fmla="*/ 0 h 1261"/>
                <a:gd name="T34" fmla="*/ 0 w 1716"/>
                <a:gd name="T35" fmla="*/ 0 h 1261"/>
                <a:gd name="T36" fmla="*/ 0 w 1716"/>
                <a:gd name="T37" fmla="*/ 0 h 1261"/>
                <a:gd name="T38" fmla="*/ 0 w 1716"/>
                <a:gd name="T39" fmla="*/ 0 h 1261"/>
                <a:gd name="T40" fmla="*/ 0 w 1716"/>
                <a:gd name="T41" fmla="*/ 0 h 1261"/>
                <a:gd name="T42" fmla="*/ 0 w 1716"/>
                <a:gd name="T43" fmla="*/ 0 h 1261"/>
                <a:gd name="T44" fmla="*/ 0 w 1716"/>
                <a:gd name="T45" fmla="*/ 0 h 1261"/>
                <a:gd name="T46" fmla="*/ 0 w 1716"/>
                <a:gd name="T47" fmla="*/ 0 h 1261"/>
                <a:gd name="T48" fmla="*/ 0 w 1716"/>
                <a:gd name="T49" fmla="*/ 0 h 1261"/>
                <a:gd name="T50" fmla="*/ 0 w 1716"/>
                <a:gd name="T51" fmla="*/ 0 h 1261"/>
                <a:gd name="T52" fmla="*/ 0 w 1716"/>
                <a:gd name="T53" fmla="*/ 0 h 1261"/>
                <a:gd name="T54" fmla="*/ 0 w 1716"/>
                <a:gd name="T55" fmla="*/ 0 h 1261"/>
                <a:gd name="T56" fmla="*/ 0 w 1716"/>
                <a:gd name="T57" fmla="*/ 0 h 1261"/>
                <a:gd name="T58" fmla="*/ 0 w 1716"/>
                <a:gd name="T59" fmla="*/ 0 h 1261"/>
                <a:gd name="T60" fmla="*/ 0 w 1716"/>
                <a:gd name="T61" fmla="*/ 0 h 1261"/>
                <a:gd name="T62" fmla="*/ 0 w 1716"/>
                <a:gd name="T63" fmla="*/ 0 h 1261"/>
                <a:gd name="T64" fmla="*/ 0 w 1716"/>
                <a:gd name="T65" fmla="*/ 0 h 1261"/>
                <a:gd name="T66" fmla="*/ 0 w 1716"/>
                <a:gd name="T67" fmla="*/ 0 h 1261"/>
                <a:gd name="T68" fmla="*/ 0 w 1716"/>
                <a:gd name="T69" fmla="*/ 0 h 1261"/>
                <a:gd name="T70" fmla="*/ 0 w 1716"/>
                <a:gd name="T71" fmla="*/ 0 h 1261"/>
                <a:gd name="T72" fmla="*/ 0 w 1716"/>
                <a:gd name="T73" fmla="*/ 0 h 1261"/>
                <a:gd name="T74" fmla="*/ 0 w 1716"/>
                <a:gd name="T75" fmla="*/ 0 h 1261"/>
                <a:gd name="T76" fmla="*/ 0 w 1716"/>
                <a:gd name="T77" fmla="*/ 0 h 1261"/>
                <a:gd name="T78" fmla="*/ 0 w 1716"/>
                <a:gd name="T79" fmla="*/ 0 h 1261"/>
                <a:gd name="T80" fmla="*/ 0 w 1716"/>
                <a:gd name="T81" fmla="*/ 0 h 1261"/>
                <a:gd name="T82" fmla="*/ 0 w 1716"/>
                <a:gd name="T83" fmla="*/ 0 h 1261"/>
                <a:gd name="T84" fmla="*/ 0 w 1716"/>
                <a:gd name="T85" fmla="*/ 0 h 1261"/>
                <a:gd name="T86" fmla="*/ 0 w 1716"/>
                <a:gd name="T87" fmla="*/ 0 h 1261"/>
                <a:gd name="T88" fmla="*/ 0 w 1716"/>
                <a:gd name="T89" fmla="*/ 0 h 1261"/>
                <a:gd name="T90" fmla="*/ 0 w 1716"/>
                <a:gd name="T91" fmla="*/ 0 h 1261"/>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1716" h="1261">
                  <a:moveTo>
                    <a:pt x="787" y="38"/>
                  </a:moveTo>
                  <a:cubicBezTo>
                    <a:pt x="808" y="52"/>
                    <a:pt x="832" y="61"/>
                    <a:pt x="853" y="76"/>
                  </a:cubicBezTo>
                  <a:cubicBezTo>
                    <a:pt x="864" y="84"/>
                    <a:pt x="871" y="96"/>
                    <a:pt x="881" y="104"/>
                  </a:cubicBezTo>
                  <a:cubicBezTo>
                    <a:pt x="907" y="125"/>
                    <a:pt x="935" y="131"/>
                    <a:pt x="966" y="142"/>
                  </a:cubicBezTo>
                  <a:cubicBezTo>
                    <a:pt x="1020" y="139"/>
                    <a:pt x="1074" y="140"/>
                    <a:pt x="1127" y="132"/>
                  </a:cubicBezTo>
                  <a:cubicBezTo>
                    <a:pt x="1158" y="127"/>
                    <a:pt x="1155" y="102"/>
                    <a:pt x="1174" y="85"/>
                  </a:cubicBezTo>
                  <a:cubicBezTo>
                    <a:pt x="1191" y="70"/>
                    <a:pt x="1211" y="60"/>
                    <a:pt x="1230" y="47"/>
                  </a:cubicBezTo>
                  <a:cubicBezTo>
                    <a:pt x="1268" y="21"/>
                    <a:pt x="1363" y="9"/>
                    <a:pt x="1363" y="9"/>
                  </a:cubicBezTo>
                  <a:cubicBezTo>
                    <a:pt x="1407" y="12"/>
                    <a:pt x="1453" y="6"/>
                    <a:pt x="1495" y="19"/>
                  </a:cubicBezTo>
                  <a:cubicBezTo>
                    <a:pt x="1515" y="25"/>
                    <a:pt x="1554" y="130"/>
                    <a:pt x="1561" y="151"/>
                  </a:cubicBezTo>
                  <a:cubicBezTo>
                    <a:pt x="1573" y="242"/>
                    <a:pt x="1577" y="334"/>
                    <a:pt x="1589" y="425"/>
                  </a:cubicBezTo>
                  <a:cubicBezTo>
                    <a:pt x="1596" y="479"/>
                    <a:pt x="1612" y="531"/>
                    <a:pt x="1618" y="585"/>
                  </a:cubicBezTo>
                  <a:cubicBezTo>
                    <a:pt x="1626" y="654"/>
                    <a:pt x="1623" y="728"/>
                    <a:pt x="1646" y="793"/>
                  </a:cubicBezTo>
                  <a:cubicBezTo>
                    <a:pt x="1656" y="874"/>
                    <a:pt x="1666" y="947"/>
                    <a:pt x="1703" y="1020"/>
                  </a:cubicBezTo>
                  <a:cubicBezTo>
                    <a:pt x="1706" y="1033"/>
                    <a:pt x="1716" y="1046"/>
                    <a:pt x="1712" y="1058"/>
                  </a:cubicBezTo>
                  <a:cubicBezTo>
                    <a:pt x="1708" y="1069"/>
                    <a:pt x="1695" y="1074"/>
                    <a:pt x="1684" y="1076"/>
                  </a:cubicBezTo>
                  <a:cubicBezTo>
                    <a:pt x="1644" y="1083"/>
                    <a:pt x="1602" y="1083"/>
                    <a:pt x="1561" y="1086"/>
                  </a:cubicBezTo>
                  <a:cubicBezTo>
                    <a:pt x="1188" y="1206"/>
                    <a:pt x="1574" y="637"/>
                    <a:pt x="1372" y="500"/>
                  </a:cubicBezTo>
                  <a:cubicBezTo>
                    <a:pt x="1362" y="467"/>
                    <a:pt x="1345" y="438"/>
                    <a:pt x="1334" y="406"/>
                  </a:cubicBezTo>
                  <a:cubicBezTo>
                    <a:pt x="1335" y="463"/>
                    <a:pt x="1358" y="1148"/>
                    <a:pt x="1334" y="1228"/>
                  </a:cubicBezTo>
                  <a:cubicBezTo>
                    <a:pt x="1324" y="1261"/>
                    <a:pt x="1265" y="1222"/>
                    <a:pt x="1230" y="1218"/>
                  </a:cubicBezTo>
                  <a:cubicBezTo>
                    <a:pt x="1144" y="1207"/>
                    <a:pt x="1066" y="1169"/>
                    <a:pt x="985" y="1143"/>
                  </a:cubicBezTo>
                  <a:cubicBezTo>
                    <a:pt x="918" y="1145"/>
                    <a:pt x="647" y="1162"/>
                    <a:pt x="560" y="1143"/>
                  </a:cubicBezTo>
                  <a:cubicBezTo>
                    <a:pt x="550" y="1141"/>
                    <a:pt x="566" y="1124"/>
                    <a:pt x="569" y="1114"/>
                  </a:cubicBezTo>
                  <a:cubicBezTo>
                    <a:pt x="576" y="920"/>
                    <a:pt x="562" y="710"/>
                    <a:pt x="607" y="519"/>
                  </a:cubicBezTo>
                  <a:cubicBezTo>
                    <a:pt x="604" y="488"/>
                    <a:pt x="616" y="451"/>
                    <a:pt x="598" y="425"/>
                  </a:cubicBezTo>
                  <a:cubicBezTo>
                    <a:pt x="584" y="404"/>
                    <a:pt x="561" y="489"/>
                    <a:pt x="560" y="491"/>
                  </a:cubicBezTo>
                  <a:cubicBezTo>
                    <a:pt x="534" y="543"/>
                    <a:pt x="488" y="573"/>
                    <a:pt x="447" y="614"/>
                  </a:cubicBezTo>
                  <a:cubicBezTo>
                    <a:pt x="437" y="624"/>
                    <a:pt x="418" y="642"/>
                    <a:pt x="418" y="642"/>
                  </a:cubicBezTo>
                  <a:cubicBezTo>
                    <a:pt x="386" y="707"/>
                    <a:pt x="341" y="760"/>
                    <a:pt x="305" y="822"/>
                  </a:cubicBezTo>
                  <a:cubicBezTo>
                    <a:pt x="278" y="869"/>
                    <a:pt x="275" y="924"/>
                    <a:pt x="229" y="954"/>
                  </a:cubicBezTo>
                  <a:cubicBezTo>
                    <a:pt x="215" y="949"/>
                    <a:pt x="160" y="930"/>
                    <a:pt x="154" y="925"/>
                  </a:cubicBezTo>
                  <a:cubicBezTo>
                    <a:pt x="146" y="919"/>
                    <a:pt x="150" y="905"/>
                    <a:pt x="144" y="897"/>
                  </a:cubicBezTo>
                  <a:cubicBezTo>
                    <a:pt x="137" y="888"/>
                    <a:pt x="125" y="885"/>
                    <a:pt x="116" y="878"/>
                  </a:cubicBezTo>
                  <a:cubicBezTo>
                    <a:pt x="106" y="870"/>
                    <a:pt x="99" y="858"/>
                    <a:pt x="88" y="850"/>
                  </a:cubicBezTo>
                  <a:cubicBezTo>
                    <a:pt x="67" y="835"/>
                    <a:pt x="43" y="826"/>
                    <a:pt x="22" y="812"/>
                  </a:cubicBezTo>
                  <a:cubicBezTo>
                    <a:pt x="16" y="799"/>
                    <a:pt x="0" y="788"/>
                    <a:pt x="3" y="774"/>
                  </a:cubicBezTo>
                  <a:cubicBezTo>
                    <a:pt x="7" y="752"/>
                    <a:pt x="28" y="737"/>
                    <a:pt x="41" y="718"/>
                  </a:cubicBezTo>
                  <a:cubicBezTo>
                    <a:pt x="80" y="661"/>
                    <a:pt x="156" y="598"/>
                    <a:pt x="211" y="557"/>
                  </a:cubicBezTo>
                  <a:cubicBezTo>
                    <a:pt x="235" y="521"/>
                    <a:pt x="267" y="444"/>
                    <a:pt x="296" y="415"/>
                  </a:cubicBezTo>
                  <a:cubicBezTo>
                    <a:pt x="325" y="386"/>
                    <a:pt x="363" y="357"/>
                    <a:pt x="390" y="330"/>
                  </a:cubicBezTo>
                  <a:cubicBezTo>
                    <a:pt x="445" y="275"/>
                    <a:pt x="475" y="196"/>
                    <a:pt x="541" y="151"/>
                  </a:cubicBezTo>
                  <a:cubicBezTo>
                    <a:pt x="558" y="105"/>
                    <a:pt x="577" y="73"/>
                    <a:pt x="617" y="47"/>
                  </a:cubicBezTo>
                  <a:cubicBezTo>
                    <a:pt x="643" y="6"/>
                    <a:pt x="663" y="9"/>
                    <a:pt x="711" y="0"/>
                  </a:cubicBezTo>
                  <a:cubicBezTo>
                    <a:pt x="727" y="3"/>
                    <a:pt x="745" y="0"/>
                    <a:pt x="758" y="9"/>
                  </a:cubicBezTo>
                  <a:cubicBezTo>
                    <a:pt x="810" y="44"/>
                    <a:pt x="733" y="38"/>
                    <a:pt x="787" y="38"/>
                  </a:cubicBezTo>
                  <a:close/>
                </a:path>
              </a:pathLst>
            </a:custGeom>
            <a:solidFill>
              <a:srgbClr val="80008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3" name="Freeform 22">
              <a:extLst>
                <a:ext uri="{FF2B5EF4-FFF2-40B4-BE49-F238E27FC236}">
                  <a16:creationId xmlns:a16="http://schemas.microsoft.com/office/drawing/2014/main" id="{C68D9CD5-8E22-47BF-A8B9-9AF4FFD31676}"/>
                </a:ext>
              </a:extLst>
            </p:cNvPr>
            <p:cNvSpPr>
              <a:spLocks/>
            </p:cNvSpPr>
            <p:nvPr/>
          </p:nvSpPr>
          <p:spPr bwMode="auto">
            <a:xfrm>
              <a:off x="4910" y="2204"/>
              <a:ext cx="366" cy="423"/>
            </a:xfrm>
            <a:custGeom>
              <a:avLst/>
              <a:gdLst>
                <a:gd name="T0" fmla="*/ 1 w 680"/>
                <a:gd name="T1" fmla="*/ 0 h 940"/>
                <a:gd name="T2" fmla="*/ 1 w 680"/>
                <a:gd name="T3" fmla="*/ 0 h 940"/>
                <a:gd name="T4" fmla="*/ 1 w 680"/>
                <a:gd name="T5" fmla="*/ 0 h 940"/>
                <a:gd name="T6" fmla="*/ 0 w 680"/>
                <a:gd name="T7" fmla="*/ 0 h 940"/>
                <a:gd name="T8" fmla="*/ 1 w 680"/>
                <a:gd name="T9" fmla="*/ 0 h 940"/>
                <a:gd name="T10" fmla="*/ 1 w 680"/>
                <a:gd name="T11" fmla="*/ 0 h 940"/>
                <a:gd name="T12" fmla="*/ 1 w 680"/>
                <a:gd name="T13" fmla="*/ 0 h 940"/>
                <a:gd name="T14" fmla="*/ 1 w 680"/>
                <a:gd name="T15" fmla="*/ 0 h 940"/>
                <a:gd name="T16" fmla="*/ 1 w 680"/>
                <a:gd name="T17" fmla="*/ 0 h 940"/>
                <a:gd name="T18" fmla="*/ 1 w 680"/>
                <a:gd name="T19" fmla="*/ 0 h 940"/>
                <a:gd name="T20" fmla="*/ 1 w 680"/>
                <a:gd name="T21" fmla="*/ 0 h 940"/>
                <a:gd name="T22" fmla="*/ 1 w 680"/>
                <a:gd name="T23" fmla="*/ 0 h 940"/>
                <a:gd name="T24" fmla="*/ 1 w 680"/>
                <a:gd name="T25" fmla="*/ 0 h 940"/>
                <a:gd name="T26" fmla="*/ 1 w 680"/>
                <a:gd name="T27" fmla="*/ 0 h 940"/>
                <a:gd name="T28" fmla="*/ 1 w 680"/>
                <a:gd name="T29" fmla="*/ 0 h 940"/>
                <a:gd name="T30" fmla="*/ 1 w 680"/>
                <a:gd name="T31" fmla="*/ 0 h 940"/>
                <a:gd name="T32" fmla="*/ 1 w 680"/>
                <a:gd name="T33" fmla="*/ 0 h 940"/>
                <a:gd name="T34" fmla="*/ 1 w 680"/>
                <a:gd name="T35" fmla="*/ 0 h 940"/>
                <a:gd name="T36" fmla="*/ 1 w 680"/>
                <a:gd name="T37" fmla="*/ 0 h 940"/>
                <a:gd name="T38" fmla="*/ 1 w 680"/>
                <a:gd name="T39" fmla="*/ 0 h 940"/>
                <a:gd name="T40" fmla="*/ 1 w 680"/>
                <a:gd name="T41" fmla="*/ 0 h 940"/>
                <a:gd name="T42" fmla="*/ 1 w 680"/>
                <a:gd name="T43" fmla="*/ 0 h 9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80" h="940">
                  <a:moveTo>
                    <a:pt x="75" y="83"/>
                  </a:moveTo>
                  <a:cubicBezTo>
                    <a:pt x="72" y="124"/>
                    <a:pt x="68" y="165"/>
                    <a:pt x="66" y="206"/>
                  </a:cubicBezTo>
                  <a:cubicBezTo>
                    <a:pt x="61" y="335"/>
                    <a:pt x="62" y="464"/>
                    <a:pt x="56" y="593"/>
                  </a:cubicBezTo>
                  <a:cubicBezTo>
                    <a:pt x="52" y="675"/>
                    <a:pt x="19" y="767"/>
                    <a:pt x="0" y="848"/>
                  </a:cubicBezTo>
                  <a:cubicBezTo>
                    <a:pt x="9" y="851"/>
                    <a:pt x="18" y="858"/>
                    <a:pt x="28" y="858"/>
                  </a:cubicBezTo>
                  <a:cubicBezTo>
                    <a:pt x="117" y="855"/>
                    <a:pt x="208" y="865"/>
                    <a:pt x="293" y="839"/>
                  </a:cubicBezTo>
                  <a:cubicBezTo>
                    <a:pt x="314" y="832"/>
                    <a:pt x="298" y="795"/>
                    <a:pt x="302" y="773"/>
                  </a:cubicBezTo>
                  <a:cubicBezTo>
                    <a:pt x="307" y="744"/>
                    <a:pt x="315" y="716"/>
                    <a:pt x="321" y="688"/>
                  </a:cubicBezTo>
                  <a:cubicBezTo>
                    <a:pt x="324" y="575"/>
                    <a:pt x="323" y="461"/>
                    <a:pt x="330" y="348"/>
                  </a:cubicBezTo>
                  <a:cubicBezTo>
                    <a:pt x="331" y="338"/>
                    <a:pt x="338" y="366"/>
                    <a:pt x="340" y="376"/>
                  </a:cubicBezTo>
                  <a:cubicBezTo>
                    <a:pt x="345" y="407"/>
                    <a:pt x="346" y="439"/>
                    <a:pt x="349" y="471"/>
                  </a:cubicBezTo>
                  <a:cubicBezTo>
                    <a:pt x="359" y="574"/>
                    <a:pt x="354" y="538"/>
                    <a:pt x="368" y="612"/>
                  </a:cubicBezTo>
                  <a:cubicBezTo>
                    <a:pt x="371" y="716"/>
                    <a:pt x="346" y="825"/>
                    <a:pt x="377" y="924"/>
                  </a:cubicBezTo>
                  <a:cubicBezTo>
                    <a:pt x="382" y="940"/>
                    <a:pt x="467" y="913"/>
                    <a:pt x="491" y="905"/>
                  </a:cubicBezTo>
                  <a:cubicBezTo>
                    <a:pt x="510" y="899"/>
                    <a:pt x="547" y="886"/>
                    <a:pt x="547" y="886"/>
                  </a:cubicBezTo>
                  <a:cubicBezTo>
                    <a:pt x="620" y="900"/>
                    <a:pt x="605" y="911"/>
                    <a:pt x="680" y="886"/>
                  </a:cubicBezTo>
                  <a:cubicBezTo>
                    <a:pt x="664" y="809"/>
                    <a:pt x="646" y="735"/>
                    <a:pt x="623" y="659"/>
                  </a:cubicBezTo>
                  <a:cubicBezTo>
                    <a:pt x="616" y="486"/>
                    <a:pt x="604" y="333"/>
                    <a:pt x="557" y="168"/>
                  </a:cubicBezTo>
                  <a:cubicBezTo>
                    <a:pt x="543" y="119"/>
                    <a:pt x="529" y="69"/>
                    <a:pt x="481" y="46"/>
                  </a:cubicBezTo>
                  <a:cubicBezTo>
                    <a:pt x="388" y="0"/>
                    <a:pt x="274" y="30"/>
                    <a:pt x="170" y="27"/>
                  </a:cubicBezTo>
                  <a:cubicBezTo>
                    <a:pt x="144" y="32"/>
                    <a:pt x="113" y="32"/>
                    <a:pt x="94" y="55"/>
                  </a:cubicBezTo>
                  <a:cubicBezTo>
                    <a:pt x="69" y="86"/>
                    <a:pt x="100" y="83"/>
                    <a:pt x="75" y="83"/>
                  </a:cubicBezTo>
                  <a:close/>
                </a:path>
              </a:pathLst>
            </a:custGeom>
            <a:solidFill>
              <a:srgbClr val="0033CC"/>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4" name="Freeform 23">
              <a:extLst>
                <a:ext uri="{FF2B5EF4-FFF2-40B4-BE49-F238E27FC236}">
                  <a16:creationId xmlns:a16="http://schemas.microsoft.com/office/drawing/2014/main" id="{CD09A39B-F6EA-4274-9003-52BD932B4714}"/>
                </a:ext>
              </a:extLst>
            </p:cNvPr>
            <p:cNvSpPr>
              <a:spLocks/>
            </p:cNvSpPr>
            <p:nvPr/>
          </p:nvSpPr>
          <p:spPr bwMode="auto">
            <a:xfrm>
              <a:off x="4976" y="1584"/>
              <a:ext cx="68" cy="17"/>
            </a:xfrm>
            <a:custGeom>
              <a:avLst/>
              <a:gdLst>
                <a:gd name="T0" fmla="*/ 0 w 128"/>
                <a:gd name="T1" fmla="*/ 0 h 38"/>
                <a:gd name="T2" fmla="*/ 1 w 128"/>
                <a:gd name="T3" fmla="*/ 0 h 38"/>
                <a:gd name="T4" fmla="*/ 1 w 128"/>
                <a:gd name="T5" fmla="*/ 0 h 38"/>
                <a:gd name="T6" fmla="*/ 1 w 128"/>
                <a:gd name="T7" fmla="*/ 0 h 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8" h="38">
                  <a:moveTo>
                    <a:pt x="0" y="38"/>
                  </a:moveTo>
                  <a:cubicBezTo>
                    <a:pt x="26" y="12"/>
                    <a:pt x="27" y="7"/>
                    <a:pt x="64" y="2"/>
                  </a:cubicBezTo>
                  <a:cubicBezTo>
                    <a:pt x="80" y="3"/>
                    <a:pt x="97" y="0"/>
                    <a:pt x="112" y="6"/>
                  </a:cubicBezTo>
                  <a:cubicBezTo>
                    <a:pt x="121" y="10"/>
                    <a:pt x="128" y="30"/>
                    <a:pt x="128" y="30"/>
                  </a:cubicBezTo>
                </a:path>
              </a:pathLst>
            </a:cu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5" name="Freeform 24">
              <a:extLst>
                <a:ext uri="{FF2B5EF4-FFF2-40B4-BE49-F238E27FC236}">
                  <a16:creationId xmlns:a16="http://schemas.microsoft.com/office/drawing/2014/main" id="{158FB2A6-1825-4098-B8F0-278FF3867863}"/>
                </a:ext>
              </a:extLst>
            </p:cNvPr>
            <p:cNvSpPr>
              <a:spLocks/>
            </p:cNvSpPr>
            <p:nvPr/>
          </p:nvSpPr>
          <p:spPr bwMode="auto">
            <a:xfrm>
              <a:off x="5104" y="1585"/>
              <a:ext cx="68" cy="17"/>
            </a:xfrm>
            <a:custGeom>
              <a:avLst/>
              <a:gdLst>
                <a:gd name="T0" fmla="*/ 0 w 128"/>
                <a:gd name="T1" fmla="*/ 0 h 38"/>
                <a:gd name="T2" fmla="*/ 1 w 128"/>
                <a:gd name="T3" fmla="*/ 0 h 38"/>
                <a:gd name="T4" fmla="*/ 1 w 128"/>
                <a:gd name="T5" fmla="*/ 0 h 38"/>
                <a:gd name="T6" fmla="*/ 1 w 128"/>
                <a:gd name="T7" fmla="*/ 0 h 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8" h="38">
                  <a:moveTo>
                    <a:pt x="0" y="38"/>
                  </a:moveTo>
                  <a:cubicBezTo>
                    <a:pt x="26" y="12"/>
                    <a:pt x="27" y="7"/>
                    <a:pt x="64" y="2"/>
                  </a:cubicBezTo>
                  <a:cubicBezTo>
                    <a:pt x="80" y="3"/>
                    <a:pt x="97" y="0"/>
                    <a:pt x="112" y="6"/>
                  </a:cubicBezTo>
                  <a:cubicBezTo>
                    <a:pt x="121" y="10"/>
                    <a:pt x="128" y="30"/>
                    <a:pt x="128" y="30"/>
                  </a:cubicBezTo>
                </a:path>
              </a:pathLst>
            </a:cu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6" name="Freeform 25">
              <a:extLst>
                <a:ext uri="{FF2B5EF4-FFF2-40B4-BE49-F238E27FC236}">
                  <a16:creationId xmlns:a16="http://schemas.microsoft.com/office/drawing/2014/main" id="{D5178AEF-DE09-4EDA-9DAA-B53131039708}"/>
                </a:ext>
              </a:extLst>
            </p:cNvPr>
            <p:cNvSpPr>
              <a:spLocks/>
            </p:cNvSpPr>
            <p:nvPr/>
          </p:nvSpPr>
          <p:spPr bwMode="auto">
            <a:xfrm>
              <a:off x="4833" y="1354"/>
              <a:ext cx="561" cy="303"/>
            </a:xfrm>
            <a:custGeom>
              <a:avLst/>
              <a:gdLst>
                <a:gd name="T0" fmla="*/ 1 w 1044"/>
                <a:gd name="T1" fmla="*/ 0 h 673"/>
                <a:gd name="T2" fmla="*/ 1 w 1044"/>
                <a:gd name="T3" fmla="*/ 0 h 673"/>
                <a:gd name="T4" fmla="*/ 1 w 1044"/>
                <a:gd name="T5" fmla="*/ 0 h 673"/>
                <a:gd name="T6" fmla="*/ 0 w 1044"/>
                <a:gd name="T7" fmla="*/ 0 h 673"/>
                <a:gd name="T8" fmla="*/ 1 w 1044"/>
                <a:gd name="T9" fmla="*/ 0 h 673"/>
                <a:gd name="T10" fmla="*/ 1 w 1044"/>
                <a:gd name="T11" fmla="*/ 0 h 673"/>
                <a:gd name="T12" fmla="*/ 1 w 1044"/>
                <a:gd name="T13" fmla="*/ 0 h 673"/>
                <a:gd name="T14" fmla="*/ 1 w 1044"/>
                <a:gd name="T15" fmla="*/ 0 h 673"/>
                <a:gd name="T16" fmla="*/ 1 w 1044"/>
                <a:gd name="T17" fmla="*/ 0 h 673"/>
                <a:gd name="T18" fmla="*/ 1 w 1044"/>
                <a:gd name="T19" fmla="*/ 0 h 673"/>
                <a:gd name="T20" fmla="*/ 1 w 1044"/>
                <a:gd name="T21" fmla="*/ 0 h 673"/>
                <a:gd name="T22" fmla="*/ 1 w 1044"/>
                <a:gd name="T23" fmla="*/ 0 h 673"/>
                <a:gd name="T24" fmla="*/ 1 w 1044"/>
                <a:gd name="T25" fmla="*/ 0 h 673"/>
                <a:gd name="T26" fmla="*/ 1 w 1044"/>
                <a:gd name="T27" fmla="*/ 0 h 673"/>
                <a:gd name="T28" fmla="*/ 1 w 1044"/>
                <a:gd name="T29" fmla="*/ 0 h 673"/>
                <a:gd name="T30" fmla="*/ 1 w 1044"/>
                <a:gd name="T31" fmla="*/ 0 h 673"/>
                <a:gd name="T32" fmla="*/ 1 w 1044"/>
                <a:gd name="T33" fmla="*/ 0 h 673"/>
                <a:gd name="T34" fmla="*/ 1 w 1044"/>
                <a:gd name="T35" fmla="*/ 0 h 673"/>
                <a:gd name="T36" fmla="*/ 1 w 1044"/>
                <a:gd name="T37" fmla="*/ 0 h 673"/>
                <a:gd name="T38" fmla="*/ 1 w 1044"/>
                <a:gd name="T39" fmla="*/ 0 h 673"/>
                <a:gd name="T40" fmla="*/ 1 w 1044"/>
                <a:gd name="T41" fmla="*/ 0 h 673"/>
                <a:gd name="T42" fmla="*/ 1 w 1044"/>
                <a:gd name="T43" fmla="*/ 0 h 673"/>
                <a:gd name="T44" fmla="*/ 1 w 1044"/>
                <a:gd name="T45" fmla="*/ 0 h 673"/>
                <a:gd name="T46" fmla="*/ 1 w 1044"/>
                <a:gd name="T47" fmla="*/ 0 h 673"/>
                <a:gd name="T48" fmla="*/ 1 w 1044"/>
                <a:gd name="T49" fmla="*/ 0 h 673"/>
                <a:gd name="T50" fmla="*/ 1 w 1044"/>
                <a:gd name="T51" fmla="*/ 0 h 673"/>
                <a:gd name="T52" fmla="*/ 1 w 1044"/>
                <a:gd name="T53" fmla="*/ 0 h 673"/>
                <a:gd name="T54" fmla="*/ 1 w 1044"/>
                <a:gd name="T55" fmla="*/ 0 h 673"/>
                <a:gd name="T56" fmla="*/ 1 w 1044"/>
                <a:gd name="T57" fmla="*/ 0 h 673"/>
                <a:gd name="T58" fmla="*/ 1 w 1044"/>
                <a:gd name="T59" fmla="*/ 0 h 673"/>
                <a:gd name="T60" fmla="*/ 1 w 1044"/>
                <a:gd name="T61" fmla="*/ 0 h 673"/>
                <a:gd name="T62" fmla="*/ 1 w 1044"/>
                <a:gd name="T63" fmla="*/ 0 h 673"/>
                <a:gd name="T64" fmla="*/ 1 w 1044"/>
                <a:gd name="T65" fmla="*/ 0 h 673"/>
                <a:gd name="T66" fmla="*/ 1 w 1044"/>
                <a:gd name="T67" fmla="*/ 0 h 673"/>
                <a:gd name="T68" fmla="*/ 1 w 1044"/>
                <a:gd name="T69" fmla="*/ 0 h 673"/>
                <a:gd name="T70" fmla="*/ 1 w 1044"/>
                <a:gd name="T71" fmla="*/ 0 h 673"/>
                <a:gd name="T72" fmla="*/ 1 w 1044"/>
                <a:gd name="T73" fmla="*/ 0 h 673"/>
                <a:gd name="T74" fmla="*/ 1 w 1044"/>
                <a:gd name="T75" fmla="*/ 0 h 673"/>
                <a:gd name="T76" fmla="*/ 1 w 1044"/>
                <a:gd name="T77" fmla="*/ 0 h 67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044" h="673">
                  <a:moveTo>
                    <a:pt x="140" y="612"/>
                  </a:moveTo>
                  <a:cubicBezTo>
                    <a:pt x="128" y="614"/>
                    <a:pt x="105" y="616"/>
                    <a:pt x="92" y="620"/>
                  </a:cubicBezTo>
                  <a:cubicBezTo>
                    <a:pt x="84" y="622"/>
                    <a:pt x="76" y="625"/>
                    <a:pt x="68" y="628"/>
                  </a:cubicBezTo>
                  <a:cubicBezTo>
                    <a:pt x="64" y="629"/>
                    <a:pt x="56" y="632"/>
                    <a:pt x="56" y="632"/>
                  </a:cubicBezTo>
                  <a:cubicBezTo>
                    <a:pt x="20" y="626"/>
                    <a:pt x="25" y="621"/>
                    <a:pt x="52" y="612"/>
                  </a:cubicBezTo>
                  <a:cubicBezTo>
                    <a:pt x="76" y="594"/>
                    <a:pt x="62" y="604"/>
                    <a:pt x="92" y="584"/>
                  </a:cubicBezTo>
                  <a:cubicBezTo>
                    <a:pt x="96" y="581"/>
                    <a:pt x="104" y="576"/>
                    <a:pt x="104" y="576"/>
                  </a:cubicBezTo>
                  <a:cubicBezTo>
                    <a:pt x="93" y="531"/>
                    <a:pt x="41" y="514"/>
                    <a:pt x="0" y="508"/>
                  </a:cubicBezTo>
                  <a:cubicBezTo>
                    <a:pt x="23" y="473"/>
                    <a:pt x="93" y="474"/>
                    <a:pt x="128" y="472"/>
                  </a:cubicBezTo>
                  <a:cubicBezTo>
                    <a:pt x="111" y="404"/>
                    <a:pt x="49" y="371"/>
                    <a:pt x="28" y="308"/>
                  </a:cubicBezTo>
                  <a:cubicBezTo>
                    <a:pt x="41" y="288"/>
                    <a:pt x="48" y="292"/>
                    <a:pt x="72" y="296"/>
                  </a:cubicBezTo>
                  <a:cubicBezTo>
                    <a:pt x="96" y="312"/>
                    <a:pt x="116" y="335"/>
                    <a:pt x="144" y="344"/>
                  </a:cubicBezTo>
                  <a:cubicBezTo>
                    <a:pt x="164" y="371"/>
                    <a:pt x="163" y="382"/>
                    <a:pt x="176" y="344"/>
                  </a:cubicBezTo>
                  <a:cubicBezTo>
                    <a:pt x="169" y="298"/>
                    <a:pt x="158" y="251"/>
                    <a:pt x="132" y="212"/>
                  </a:cubicBezTo>
                  <a:cubicBezTo>
                    <a:pt x="125" y="185"/>
                    <a:pt x="121" y="158"/>
                    <a:pt x="112" y="132"/>
                  </a:cubicBezTo>
                  <a:cubicBezTo>
                    <a:pt x="152" y="106"/>
                    <a:pt x="181" y="205"/>
                    <a:pt x="200" y="224"/>
                  </a:cubicBezTo>
                  <a:cubicBezTo>
                    <a:pt x="213" y="237"/>
                    <a:pt x="230" y="248"/>
                    <a:pt x="240" y="264"/>
                  </a:cubicBezTo>
                  <a:cubicBezTo>
                    <a:pt x="245" y="272"/>
                    <a:pt x="251" y="280"/>
                    <a:pt x="256" y="288"/>
                  </a:cubicBezTo>
                  <a:cubicBezTo>
                    <a:pt x="259" y="293"/>
                    <a:pt x="258" y="304"/>
                    <a:pt x="264" y="304"/>
                  </a:cubicBezTo>
                  <a:cubicBezTo>
                    <a:pt x="269" y="304"/>
                    <a:pt x="261" y="293"/>
                    <a:pt x="260" y="288"/>
                  </a:cubicBezTo>
                  <a:cubicBezTo>
                    <a:pt x="264" y="224"/>
                    <a:pt x="263" y="23"/>
                    <a:pt x="284" y="16"/>
                  </a:cubicBezTo>
                  <a:cubicBezTo>
                    <a:pt x="308" y="48"/>
                    <a:pt x="300" y="75"/>
                    <a:pt x="312" y="112"/>
                  </a:cubicBezTo>
                  <a:cubicBezTo>
                    <a:pt x="320" y="136"/>
                    <a:pt x="333" y="160"/>
                    <a:pt x="348" y="180"/>
                  </a:cubicBezTo>
                  <a:cubicBezTo>
                    <a:pt x="355" y="200"/>
                    <a:pt x="364" y="222"/>
                    <a:pt x="376" y="240"/>
                  </a:cubicBezTo>
                  <a:cubicBezTo>
                    <a:pt x="381" y="231"/>
                    <a:pt x="382" y="220"/>
                    <a:pt x="388" y="212"/>
                  </a:cubicBezTo>
                  <a:cubicBezTo>
                    <a:pt x="421" y="162"/>
                    <a:pt x="382" y="234"/>
                    <a:pt x="408" y="188"/>
                  </a:cubicBezTo>
                  <a:cubicBezTo>
                    <a:pt x="421" y="165"/>
                    <a:pt x="425" y="143"/>
                    <a:pt x="440" y="120"/>
                  </a:cubicBezTo>
                  <a:cubicBezTo>
                    <a:pt x="450" y="105"/>
                    <a:pt x="458" y="90"/>
                    <a:pt x="468" y="76"/>
                  </a:cubicBezTo>
                  <a:cubicBezTo>
                    <a:pt x="474" y="68"/>
                    <a:pt x="484" y="52"/>
                    <a:pt x="484" y="52"/>
                  </a:cubicBezTo>
                  <a:cubicBezTo>
                    <a:pt x="490" y="28"/>
                    <a:pt x="486" y="41"/>
                    <a:pt x="496" y="12"/>
                  </a:cubicBezTo>
                  <a:cubicBezTo>
                    <a:pt x="497" y="8"/>
                    <a:pt x="500" y="0"/>
                    <a:pt x="500" y="0"/>
                  </a:cubicBezTo>
                  <a:cubicBezTo>
                    <a:pt x="512" y="17"/>
                    <a:pt x="511" y="36"/>
                    <a:pt x="516" y="56"/>
                  </a:cubicBezTo>
                  <a:cubicBezTo>
                    <a:pt x="519" y="117"/>
                    <a:pt x="518" y="179"/>
                    <a:pt x="524" y="240"/>
                  </a:cubicBezTo>
                  <a:cubicBezTo>
                    <a:pt x="525" y="251"/>
                    <a:pt x="535" y="221"/>
                    <a:pt x="540" y="212"/>
                  </a:cubicBezTo>
                  <a:cubicBezTo>
                    <a:pt x="549" y="197"/>
                    <a:pt x="556" y="179"/>
                    <a:pt x="564" y="164"/>
                  </a:cubicBezTo>
                  <a:cubicBezTo>
                    <a:pt x="593" y="107"/>
                    <a:pt x="619" y="55"/>
                    <a:pt x="688" y="44"/>
                  </a:cubicBezTo>
                  <a:cubicBezTo>
                    <a:pt x="696" y="76"/>
                    <a:pt x="673" y="140"/>
                    <a:pt x="652" y="168"/>
                  </a:cubicBezTo>
                  <a:cubicBezTo>
                    <a:pt x="643" y="204"/>
                    <a:pt x="637" y="223"/>
                    <a:pt x="644" y="272"/>
                  </a:cubicBezTo>
                  <a:cubicBezTo>
                    <a:pt x="645" y="277"/>
                    <a:pt x="655" y="270"/>
                    <a:pt x="660" y="268"/>
                  </a:cubicBezTo>
                  <a:cubicBezTo>
                    <a:pt x="686" y="257"/>
                    <a:pt x="700" y="247"/>
                    <a:pt x="724" y="232"/>
                  </a:cubicBezTo>
                  <a:cubicBezTo>
                    <a:pt x="746" y="218"/>
                    <a:pt x="821" y="197"/>
                    <a:pt x="848" y="192"/>
                  </a:cubicBezTo>
                  <a:cubicBezTo>
                    <a:pt x="859" y="195"/>
                    <a:pt x="871" y="194"/>
                    <a:pt x="880" y="200"/>
                  </a:cubicBezTo>
                  <a:cubicBezTo>
                    <a:pt x="881" y="201"/>
                    <a:pt x="866" y="234"/>
                    <a:pt x="864" y="236"/>
                  </a:cubicBezTo>
                  <a:cubicBezTo>
                    <a:pt x="845" y="259"/>
                    <a:pt x="812" y="273"/>
                    <a:pt x="792" y="296"/>
                  </a:cubicBezTo>
                  <a:cubicBezTo>
                    <a:pt x="774" y="316"/>
                    <a:pt x="767" y="337"/>
                    <a:pt x="756" y="360"/>
                  </a:cubicBezTo>
                  <a:cubicBezTo>
                    <a:pt x="842" y="389"/>
                    <a:pt x="744" y="359"/>
                    <a:pt x="964" y="372"/>
                  </a:cubicBezTo>
                  <a:cubicBezTo>
                    <a:pt x="978" y="373"/>
                    <a:pt x="1010" y="390"/>
                    <a:pt x="1024" y="396"/>
                  </a:cubicBezTo>
                  <a:cubicBezTo>
                    <a:pt x="993" y="406"/>
                    <a:pt x="964" y="416"/>
                    <a:pt x="932" y="424"/>
                  </a:cubicBezTo>
                  <a:cubicBezTo>
                    <a:pt x="921" y="427"/>
                    <a:pt x="900" y="432"/>
                    <a:pt x="900" y="432"/>
                  </a:cubicBezTo>
                  <a:cubicBezTo>
                    <a:pt x="872" y="451"/>
                    <a:pt x="881" y="440"/>
                    <a:pt x="868" y="460"/>
                  </a:cubicBezTo>
                  <a:cubicBezTo>
                    <a:pt x="866" y="469"/>
                    <a:pt x="854" y="480"/>
                    <a:pt x="860" y="488"/>
                  </a:cubicBezTo>
                  <a:cubicBezTo>
                    <a:pt x="866" y="496"/>
                    <a:pt x="879" y="491"/>
                    <a:pt x="888" y="496"/>
                  </a:cubicBezTo>
                  <a:cubicBezTo>
                    <a:pt x="912" y="509"/>
                    <a:pt x="937" y="521"/>
                    <a:pt x="960" y="536"/>
                  </a:cubicBezTo>
                  <a:cubicBezTo>
                    <a:pt x="994" y="559"/>
                    <a:pt x="1013" y="587"/>
                    <a:pt x="1044" y="608"/>
                  </a:cubicBezTo>
                  <a:cubicBezTo>
                    <a:pt x="1028" y="612"/>
                    <a:pt x="996" y="604"/>
                    <a:pt x="996" y="604"/>
                  </a:cubicBezTo>
                  <a:cubicBezTo>
                    <a:pt x="969" y="586"/>
                    <a:pt x="936" y="587"/>
                    <a:pt x="904" y="584"/>
                  </a:cubicBezTo>
                  <a:cubicBezTo>
                    <a:pt x="896" y="585"/>
                    <a:pt x="886" y="582"/>
                    <a:pt x="880" y="588"/>
                  </a:cubicBezTo>
                  <a:cubicBezTo>
                    <a:pt x="877" y="591"/>
                    <a:pt x="889" y="592"/>
                    <a:pt x="892" y="596"/>
                  </a:cubicBezTo>
                  <a:cubicBezTo>
                    <a:pt x="903" y="609"/>
                    <a:pt x="898" y="614"/>
                    <a:pt x="904" y="628"/>
                  </a:cubicBezTo>
                  <a:cubicBezTo>
                    <a:pt x="907" y="636"/>
                    <a:pt x="911" y="644"/>
                    <a:pt x="916" y="652"/>
                  </a:cubicBezTo>
                  <a:cubicBezTo>
                    <a:pt x="919" y="658"/>
                    <a:pt x="924" y="663"/>
                    <a:pt x="928" y="668"/>
                  </a:cubicBezTo>
                  <a:cubicBezTo>
                    <a:pt x="929" y="669"/>
                    <a:pt x="934" y="673"/>
                    <a:pt x="932" y="672"/>
                  </a:cubicBezTo>
                  <a:cubicBezTo>
                    <a:pt x="897" y="645"/>
                    <a:pt x="913" y="652"/>
                    <a:pt x="888" y="644"/>
                  </a:cubicBezTo>
                  <a:cubicBezTo>
                    <a:pt x="878" y="636"/>
                    <a:pt x="865" y="633"/>
                    <a:pt x="856" y="624"/>
                  </a:cubicBezTo>
                  <a:cubicBezTo>
                    <a:pt x="847" y="615"/>
                    <a:pt x="833" y="593"/>
                    <a:pt x="824" y="580"/>
                  </a:cubicBezTo>
                  <a:cubicBezTo>
                    <a:pt x="819" y="561"/>
                    <a:pt x="812" y="552"/>
                    <a:pt x="800" y="536"/>
                  </a:cubicBezTo>
                  <a:cubicBezTo>
                    <a:pt x="784" y="489"/>
                    <a:pt x="749" y="465"/>
                    <a:pt x="716" y="432"/>
                  </a:cubicBezTo>
                  <a:cubicBezTo>
                    <a:pt x="704" y="420"/>
                    <a:pt x="697" y="403"/>
                    <a:pt x="680" y="396"/>
                  </a:cubicBezTo>
                  <a:cubicBezTo>
                    <a:pt x="667" y="391"/>
                    <a:pt x="653" y="388"/>
                    <a:pt x="640" y="384"/>
                  </a:cubicBezTo>
                  <a:cubicBezTo>
                    <a:pt x="589" y="346"/>
                    <a:pt x="513" y="340"/>
                    <a:pt x="452" y="328"/>
                  </a:cubicBezTo>
                  <a:cubicBezTo>
                    <a:pt x="419" y="329"/>
                    <a:pt x="385" y="327"/>
                    <a:pt x="352" y="332"/>
                  </a:cubicBezTo>
                  <a:cubicBezTo>
                    <a:pt x="343" y="334"/>
                    <a:pt x="328" y="348"/>
                    <a:pt x="328" y="348"/>
                  </a:cubicBezTo>
                  <a:cubicBezTo>
                    <a:pt x="313" y="370"/>
                    <a:pt x="296" y="395"/>
                    <a:pt x="276" y="412"/>
                  </a:cubicBezTo>
                  <a:cubicBezTo>
                    <a:pt x="252" y="432"/>
                    <a:pt x="227" y="434"/>
                    <a:pt x="208" y="460"/>
                  </a:cubicBezTo>
                  <a:cubicBezTo>
                    <a:pt x="199" y="488"/>
                    <a:pt x="204" y="516"/>
                    <a:pt x="184" y="540"/>
                  </a:cubicBezTo>
                  <a:cubicBezTo>
                    <a:pt x="174" y="552"/>
                    <a:pt x="156" y="576"/>
                    <a:pt x="156" y="576"/>
                  </a:cubicBezTo>
                  <a:cubicBezTo>
                    <a:pt x="156" y="577"/>
                    <a:pt x="150" y="601"/>
                    <a:pt x="148" y="604"/>
                  </a:cubicBezTo>
                  <a:cubicBezTo>
                    <a:pt x="141" y="613"/>
                    <a:pt x="129" y="612"/>
                    <a:pt x="140" y="612"/>
                  </a:cubicBezTo>
                  <a:close/>
                </a:path>
              </a:pathLst>
            </a:custGeom>
            <a:solidFill>
              <a:srgbClr val="CC66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7" name="Freeform 26">
              <a:extLst>
                <a:ext uri="{FF2B5EF4-FFF2-40B4-BE49-F238E27FC236}">
                  <a16:creationId xmlns:a16="http://schemas.microsoft.com/office/drawing/2014/main" id="{3D57DA57-0198-4A11-A25A-4866FC42EF68}"/>
                </a:ext>
              </a:extLst>
            </p:cNvPr>
            <p:cNvSpPr>
              <a:spLocks/>
            </p:cNvSpPr>
            <p:nvPr/>
          </p:nvSpPr>
          <p:spPr bwMode="auto">
            <a:xfrm>
              <a:off x="4996" y="1732"/>
              <a:ext cx="148" cy="32"/>
            </a:xfrm>
            <a:custGeom>
              <a:avLst/>
              <a:gdLst>
                <a:gd name="T0" fmla="*/ 0 w 148"/>
                <a:gd name="T1" fmla="*/ 16 h 32"/>
                <a:gd name="T2" fmla="*/ 36 w 148"/>
                <a:gd name="T3" fmla="*/ 28 h 32"/>
                <a:gd name="T4" fmla="*/ 48 w 148"/>
                <a:gd name="T5" fmla="*/ 32 h 32"/>
                <a:gd name="T6" fmla="*/ 120 w 148"/>
                <a:gd name="T7" fmla="*/ 28 h 32"/>
                <a:gd name="T8" fmla="*/ 148 w 148"/>
                <a:gd name="T9" fmla="*/ 0 h 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8" h="32">
                  <a:moveTo>
                    <a:pt x="0" y="16"/>
                  </a:moveTo>
                  <a:cubicBezTo>
                    <a:pt x="12" y="20"/>
                    <a:pt x="24" y="24"/>
                    <a:pt x="36" y="28"/>
                  </a:cubicBezTo>
                  <a:cubicBezTo>
                    <a:pt x="40" y="29"/>
                    <a:pt x="48" y="32"/>
                    <a:pt x="48" y="32"/>
                  </a:cubicBezTo>
                  <a:cubicBezTo>
                    <a:pt x="72" y="31"/>
                    <a:pt x="96" y="32"/>
                    <a:pt x="120" y="28"/>
                  </a:cubicBezTo>
                  <a:cubicBezTo>
                    <a:pt x="131" y="26"/>
                    <a:pt x="137" y="5"/>
                    <a:pt x="148" y="0"/>
                  </a:cubicBezTo>
                </a:path>
              </a:pathLst>
            </a:custGeom>
            <a:noFill/>
            <a:ln w="190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grpSp>
      <p:sp>
        <p:nvSpPr>
          <p:cNvPr id="48" name="AutoShape 28">
            <a:extLst>
              <a:ext uri="{FF2B5EF4-FFF2-40B4-BE49-F238E27FC236}">
                <a16:creationId xmlns:a16="http://schemas.microsoft.com/office/drawing/2014/main" id="{578EB7EC-B2AB-48AF-A1E2-0BCDF640F6D2}"/>
              </a:ext>
            </a:extLst>
          </p:cNvPr>
          <p:cNvSpPr>
            <a:spLocks noChangeArrowheads="1"/>
          </p:cNvSpPr>
          <p:nvPr/>
        </p:nvSpPr>
        <p:spPr bwMode="auto">
          <a:xfrm>
            <a:off x="2333313" y="2961323"/>
            <a:ext cx="191646" cy="1560904"/>
          </a:xfrm>
          <a:prstGeom prst="upArrow">
            <a:avLst>
              <a:gd name="adj1" fmla="val 50000"/>
              <a:gd name="adj2" fmla="val 266912"/>
            </a:avLst>
          </a:prstGeom>
          <a:solidFill>
            <a:srgbClr val="FF0000"/>
          </a:solidFill>
          <a:ln w="12700">
            <a:solidFill>
              <a:srgbClr val="000000"/>
            </a:solidFill>
            <a:miter lim="800000"/>
            <a:headEnd/>
            <a:tailEnd type="none" w="lg"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0"/>
              </a:spcBef>
              <a:buFontTx/>
              <a:buNone/>
            </a:pPr>
            <a:endParaRPr lang="en-US" altLang="en-US" sz="2400"/>
          </a:p>
        </p:txBody>
      </p:sp>
      <p:sp>
        <p:nvSpPr>
          <p:cNvPr id="50" name="AutoShape 29">
            <a:extLst>
              <a:ext uri="{FF2B5EF4-FFF2-40B4-BE49-F238E27FC236}">
                <a16:creationId xmlns:a16="http://schemas.microsoft.com/office/drawing/2014/main" id="{E2496AEA-2DAF-4DE8-9E56-FD086EBDDD7F}"/>
              </a:ext>
            </a:extLst>
          </p:cNvPr>
          <p:cNvSpPr>
            <a:spLocks noChangeArrowheads="1"/>
          </p:cNvSpPr>
          <p:nvPr/>
        </p:nvSpPr>
        <p:spPr bwMode="auto">
          <a:xfrm rot="5400000">
            <a:off x="3329405" y="2019716"/>
            <a:ext cx="215900" cy="1824791"/>
          </a:xfrm>
          <a:prstGeom prst="upArrow">
            <a:avLst>
              <a:gd name="adj1" fmla="val 50000"/>
              <a:gd name="adj2" fmla="val 266912"/>
            </a:avLst>
          </a:prstGeom>
          <a:solidFill>
            <a:srgbClr val="FF0000"/>
          </a:solidFill>
          <a:ln w="12700">
            <a:solidFill>
              <a:srgbClr val="000000"/>
            </a:solidFill>
            <a:miter lim="800000"/>
            <a:headEnd/>
            <a:tailEnd type="none" w="lg"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0"/>
              </a:spcBef>
              <a:buFontTx/>
              <a:buNone/>
            </a:pPr>
            <a:endParaRPr lang="en-US" altLang="en-US" sz="2400"/>
          </a:p>
        </p:txBody>
      </p:sp>
      <p:sp>
        <p:nvSpPr>
          <p:cNvPr id="52" name="AutoShape 30">
            <a:extLst>
              <a:ext uri="{FF2B5EF4-FFF2-40B4-BE49-F238E27FC236}">
                <a16:creationId xmlns:a16="http://schemas.microsoft.com/office/drawing/2014/main" id="{9A127947-8E17-4A0A-AEFD-BFBDEC3F626D}"/>
              </a:ext>
            </a:extLst>
          </p:cNvPr>
          <p:cNvSpPr>
            <a:spLocks noChangeArrowheads="1"/>
          </p:cNvSpPr>
          <p:nvPr/>
        </p:nvSpPr>
        <p:spPr bwMode="auto">
          <a:xfrm rot="2942833">
            <a:off x="3386223" y="2487167"/>
            <a:ext cx="215900" cy="2498769"/>
          </a:xfrm>
          <a:prstGeom prst="upArrow">
            <a:avLst>
              <a:gd name="adj1" fmla="val 54160"/>
              <a:gd name="adj2" fmla="val 366912"/>
            </a:avLst>
          </a:prstGeom>
          <a:solidFill>
            <a:srgbClr val="3366FF"/>
          </a:solidFill>
          <a:ln w="12700">
            <a:solidFill>
              <a:srgbClr val="000000"/>
            </a:solidFill>
            <a:miter lim="800000"/>
            <a:headEnd/>
            <a:tailEnd type="none" w="lg"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0"/>
              </a:spcBef>
              <a:buFontTx/>
              <a:buNone/>
            </a:pPr>
            <a:endParaRPr lang="en-US" altLang="en-US" sz="2400"/>
          </a:p>
        </p:txBody>
      </p:sp>
      <p:sp>
        <p:nvSpPr>
          <p:cNvPr id="53" name="Text Box 77">
            <a:extLst>
              <a:ext uri="{FF2B5EF4-FFF2-40B4-BE49-F238E27FC236}">
                <a16:creationId xmlns:a16="http://schemas.microsoft.com/office/drawing/2014/main" id="{EE102C88-270A-4479-95AB-3209395D3723}"/>
              </a:ext>
            </a:extLst>
          </p:cNvPr>
          <p:cNvSpPr txBox="1">
            <a:spLocks noChangeArrowheads="1"/>
          </p:cNvSpPr>
          <p:nvPr/>
        </p:nvSpPr>
        <p:spPr bwMode="auto">
          <a:xfrm>
            <a:off x="2862786" y="2581870"/>
            <a:ext cx="935038" cy="369332"/>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12700">
                <a:solidFill>
                  <a:srgbClr val="000000"/>
                </a:solidFill>
                <a:miter lim="800000"/>
                <a:headEnd/>
                <a:tailEnd type="none" w="lg"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50000"/>
              </a:spcBef>
              <a:buFontTx/>
              <a:buNone/>
            </a:pPr>
            <a:r>
              <a:rPr lang="en-GB" altLang="en-US" sz="1800">
                <a:solidFill>
                  <a:schemeClr val="tx1"/>
                </a:solidFill>
                <a:latin typeface="+mj-lt"/>
              </a:rPr>
              <a:t>10km</a:t>
            </a:r>
          </a:p>
        </p:txBody>
      </p:sp>
      <p:sp>
        <p:nvSpPr>
          <p:cNvPr id="54" name="Text Box 77">
            <a:extLst>
              <a:ext uri="{FF2B5EF4-FFF2-40B4-BE49-F238E27FC236}">
                <a16:creationId xmlns:a16="http://schemas.microsoft.com/office/drawing/2014/main" id="{A5F2F65B-6DD4-439D-9E85-134DD7306A0E}"/>
              </a:ext>
            </a:extLst>
          </p:cNvPr>
          <p:cNvSpPr txBox="1">
            <a:spLocks noChangeArrowheads="1"/>
          </p:cNvSpPr>
          <p:nvPr/>
        </p:nvSpPr>
        <p:spPr bwMode="auto">
          <a:xfrm>
            <a:off x="1694484" y="3054555"/>
            <a:ext cx="935038" cy="338554"/>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12700">
                <a:solidFill>
                  <a:srgbClr val="000000"/>
                </a:solidFill>
                <a:miter lim="800000"/>
                <a:headEnd/>
                <a:tailEnd type="none" w="lg"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50000"/>
              </a:spcBef>
              <a:buFontTx/>
              <a:buNone/>
            </a:pPr>
            <a:r>
              <a:rPr lang="en-GB" altLang="en-US" sz="1600">
                <a:solidFill>
                  <a:schemeClr val="tx1"/>
                </a:solidFill>
                <a:latin typeface="+mj-lt"/>
              </a:rPr>
              <a:t>10km</a:t>
            </a:r>
          </a:p>
        </p:txBody>
      </p:sp>
      <p:sp>
        <p:nvSpPr>
          <p:cNvPr id="55" name="Text Box 79">
            <a:extLst>
              <a:ext uri="{FF2B5EF4-FFF2-40B4-BE49-F238E27FC236}">
                <a16:creationId xmlns:a16="http://schemas.microsoft.com/office/drawing/2014/main" id="{F4E8FE05-445C-4CEA-A082-1A0AAB0CA045}"/>
              </a:ext>
            </a:extLst>
          </p:cNvPr>
          <p:cNvSpPr txBox="1">
            <a:spLocks noChangeArrowheads="1"/>
          </p:cNvSpPr>
          <p:nvPr/>
        </p:nvSpPr>
        <p:spPr bwMode="auto">
          <a:xfrm>
            <a:off x="3373610" y="3823614"/>
            <a:ext cx="976141" cy="369332"/>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12700">
                <a:solidFill>
                  <a:srgbClr val="000000"/>
                </a:solidFill>
                <a:miter lim="800000"/>
                <a:headEnd/>
                <a:tailEnd type="none" w="lg"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50000"/>
              </a:spcBef>
              <a:buFontTx/>
              <a:buNone/>
            </a:pPr>
            <a:r>
              <a:rPr lang="en-GB" altLang="en-US" sz="1800">
                <a:solidFill>
                  <a:schemeClr val="tx1"/>
                </a:solidFill>
                <a:latin typeface="+mj-lt"/>
              </a:rPr>
              <a:t>14.1km</a:t>
            </a:r>
          </a:p>
        </p:txBody>
      </p:sp>
      <p:sp>
        <p:nvSpPr>
          <p:cNvPr id="56" name="Text Box 79">
            <a:extLst>
              <a:ext uri="{FF2B5EF4-FFF2-40B4-BE49-F238E27FC236}">
                <a16:creationId xmlns:a16="http://schemas.microsoft.com/office/drawing/2014/main" id="{549398B5-0AF6-4247-B14E-3353B2A7EACC}"/>
              </a:ext>
            </a:extLst>
          </p:cNvPr>
          <p:cNvSpPr txBox="1">
            <a:spLocks noChangeArrowheads="1"/>
          </p:cNvSpPr>
          <p:nvPr/>
        </p:nvSpPr>
        <p:spPr bwMode="auto">
          <a:xfrm>
            <a:off x="4797510" y="2859561"/>
            <a:ext cx="2571834" cy="923330"/>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12700">
                <a:solidFill>
                  <a:srgbClr val="000000"/>
                </a:solidFill>
                <a:miter lim="800000"/>
                <a:headEnd/>
                <a:tailEnd type="none" w="lg"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har char="•"/>
              <a:defRPr sz="3200">
                <a:solidFill>
                  <a:schemeClr val="bg1"/>
                </a:solidFill>
                <a:latin typeface="Comic Sans MS" panose="030F0702030302020204" pitchFamily="66" charset="0"/>
              </a:defRPr>
            </a:lvl1pPr>
            <a:lvl2pPr marL="742950" indent="-285750">
              <a:spcBef>
                <a:spcPct val="20000"/>
              </a:spcBef>
              <a:buChar char="–"/>
              <a:defRPr sz="2800">
                <a:solidFill>
                  <a:schemeClr val="bg1"/>
                </a:solidFill>
                <a:latin typeface="Comic Sans MS" panose="030F0702030302020204" pitchFamily="66" charset="0"/>
              </a:defRPr>
            </a:lvl2pPr>
            <a:lvl3pPr marL="1143000" indent="-228600">
              <a:spcBef>
                <a:spcPct val="20000"/>
              </a:spcBef>
              <a:buChar char="•"/>
              <a:defRPr sz="2400">
                <a:solidFill>
                  <a:schemeClr val="bg1"/>
                </a:solidFill>
                <a:latin typeface="Comic Sans MS" panose="030F0702030302020204" pitchFamily="66" charset="0"/>
              </a:defRPr>
            </a:lvl3pPr>
            <a:lvl4pPr marL="1600200" indent="-228600">
              <a:spcBef>
                <a:spcPct val="20000"/>
              </a:spcBef>
              <a:buChar char="–"/>
              <a:defRPr sz="2000">
                <a:solidFill>
                  <a:schemeClr val="bg1"/>
                </a:solidFill>
                <a:latin typeface="Comic Sans MS" panose="030F0702030302020204" pitchFamily="66" charset="0"/>
              </a:defRPr>
            </a:lvl4pPr>
            <a:lvl5pPr marL="2057400" indent="-228600">
              <a:spcBef>
                <a:spcPct val="20000"/>
              </a:spcBef>
              <a:buChar char="»"/>
              <a:defRPr sz="2000">
                <a:solidFill>
                  <a:schemeClr val="bg1"/>
                </a:solidFill>
                <a:latin typeface="Comic Sans MS" panose="030F0702030302020204" pitchFamily="66" charset="0"/>
              </a:defRPr>
            </a:lvl5pPr>
            <a:lvl6pPr marL="2514600" indent="-228600" eaLnBrk="0" fontAlgn="base" hangingPunct="0">
              <a:spcBef>
                <a:spcPct val="20000"/>
              </a:spcBef>
              <a:spcAft>
                <a:spcPct val="0"/>
              </a:spcAft>
              <a:buChar char="»"/>
              <a:defRPr sz="2000">
                <a:solidFill>
                  <a:schemeClr val="bg1"/>
                </a:solidFill>
                <a:latin typeface="Comic Sans MS" panose="030F0702030302020204" pitchFamily="66" charset="0"/>
              </a:defRPr>
            </a:lvl6pPr>
            <a:lvl7pPr marL="2971800" indent="-228600" eaLnBrk="0" fontAlgn="base" hangingPunct="0">
              <a:spcBef>
                <a:spcPct val="20000"/>
              </a:spcBef>
              <a:spcAft>
                <a:spcPct val="0"/>
              </a:spcAft>
              <a:buChar char="»"/>
              <a:defRPr sz="2000">
                <a:solidFill>
                  <a:schemeClr val="bg1"/>
                </a:solidFill>
                <a:latin typeface="Comic Sans MS" panose="030F0702030302020204" pitchFamily="66" charset="0"/>
              </a:defRPr>
            </a:lvl7pPr>
            <a:lvl8pPr marL="3429000" indent="-228600" eaLnBrk="0" fontAlgn="base" hangingPunct="0">
              <a:spcBef>
                <a:spcPct val="20000"/>
              </a:spcBef>
              <a:spcAft>
                <a:spcPct val="0"/>
              </a:spcAft>
              <a:buChar char="»"/>
              <a:defRPr sz="2000">
                <a:solidFill>
                  <a:schemeClr val="bg1"/>
                </a:solidFill>
                <a:latin typeface="Comic Sans MS" panose="030F0702030302020204" pitchFamily="66" charset="0"/>
              </a:defRPr>
            </a:lvl8pPr>
            <a:lvl9pPr marL="3886200" indent="-228600" eaLnBrk="0" fontAlgn="base" hangingPunct="0">
              <a:spcBef>
                <a:spcPct val="20000"/>
              </a:spcBef>
              <a:spcAft>
                <a:spcPct val="0"/>
              </a:spcAft>
              <a:buChar char="»"/>
              <a:defRPr sz="2000">
                <a:solidFill>
                  <a:schemeClr val="bg1"/>
                </a:solidFill>
                <a:latin typeface="Comic Sans MS" panose="030F0702030302020204" pitchFamily="66" charset="0"/>
              </a:defRPr>
            </a:lvl9pPr>
          </a:lstStyle>
          <a:p>
            <a:pPr eaLnBrk="1" hangingPunct="1">
              <a:spcBef>
                <a:spcPct val="50000"/>
              </a:spcBef>
              <a:buFontTx/>
              <a:buNone/>
            </a:pPr>
            <a:r>
              <a:rPr lang="en-GB" altLang="en-US" sz="1800">
                <a:solidFill>
                  <a:schemeClr val="tx1"/>
                </a:solidFill>
                <a:latin typeface="+mj-lt"/>
              </a:rPr>
              <a:t>He has been </a:t>
            </a:r>
            <a:r>
              <a:rPr lang="en-GB" altLang="en-US" sz="1800" b="1">
                <a:solidFill>
                  <a:schemeClr val="tx1"/>
                </a:solidFill>
                <a:latin typeface="+mj-lt"/>
              </a:rPr>
              <a:t>displaced </a:t>
            </a:r>
            <a:r>
              <a:rPr lang="en-GB" altLang="en-US" sz="1800">
                <a:solidFill>
                  <a:schemeClr val="tx1"/>
                </a:solidFill>
                <a:latin typeface="+mj-lt"/>
              </a:rPr>
              <a:t>14.1km North East </a:t>
            </a:r>
          </a:p>
        </p:txBody>
      </p:sp>
    </p:spTree>
    <p:extLst>
      <p:ext uri="{BB962C8B-B14F-4D97-AF65-F5344CB8AC3E}">
        <p14:creationId xmlns:p14="http://schemas.microsoft.com/office/powerpoint/2010/main" val="1481150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fill="hold" nodeType="clickEffect">
                                  <p:stCondLst>
                                    <p:cond delay="0"/>
                                  </p:stCondLst>
                                  <p:childTnLst>
                                    <p:animMotion origin="layout" path="M -2.77778E-7 -4.69136E-6 L -2.77778E-7 -0.33333 " pathEditMode="relative" rAng="0" ptsTypes="AA">
                                      <p:cBhvr>
                                        <p:cTn id="6" dur="2000" fill="hold"/>
                                        <p:tgtEl>
                                          <p:spTgt spid="30"/>
                                        </p:tgtEl>
                                        <p:attrNameLst>
                                          <p:attrName>ppt_x</p:attrName>
                                          <p:attrName>ppt_y</p:attrName>
                                        </p:attrNameLst>
                                      </p:cBhvr>
                                      <p:rCtr x="0" y="-16667"/>
                                    </p:animMotion>
                                  </p:childTnLst>
                                </p:cTn>
                              </p:par>
                            </p:childTnLst>
                          </p:cTn>
                        </p:par>
                        <p:par>
                          <p:cTn id="7" fill="hold">
                            <p:stCondLst>
                              <p:cond delay="2000"/>
                            </p:stCondLst>
                            <p:childTnLst>
                              <p:par>
                                <p:cTn id="8" presetID="0" presetClass="path" presetSubtype="0" decel="50000" fill="hold" nodeType="afterEffect">
                                  <p:stCondLst>
                                    <p:cond delay="0"/>
                                  </p:stCondLst>
                                  <p:childTnLst>
                                    <p:animMotion origin="layout" path="M -2.77778E-7 -0.33333 L 0.2441 -0.33333 " pathEditMode="relative" rAng="0" ptsTypes="AA">
                                      <p:cBhvr>
                                        <p:cTn id="9" dur="2000" fill="hold"/>
                                        <p:tgtEl>
                                          <p:spTgt spid="30"/>
                                        </p:tgtEl>
                                        <p:attrNameLst>
                                          <p:attrName>ppt_x</p:attrName>
                                          <p:attrName>ppt_y</p:attrName>
                                        </p:attrNameLst>
                                      </p:cBhvr>
                                      <p:rCtr x="12205" y="0"/>
                                    </p:animMotion>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2"/>
                                        </p:tgtEl>
                                        <p:attrNameLst>
                                          <p:attrName>style.visibility</p:attrName>
                                        </p:attrNameLst>
                                      </p:cBhvr>
                                      <p:to>
                                        <p:strVal val="visible"/>
                                      </p:to>
                                    </p:set>
                                    <p:animEffect transition="in" filter="wipe(down)">
                                      <p:cBhvr>
                                        <p:cTn id="14" dur="500"/>
                                        <p:tgtEl>
                                          <p:spTgt spid="52"/>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55"/>
                                        </p:tgtEl>
                                        <p:attrNameLst>
                                          <p:attrName>style.visibility</p:attrName>
                                        </p:attrNameLst>
                                      </p:cBhvr>
                                      <p:to>
                                        <p:strVal val="visible"/>
                                      </p:to>
                                    </p:set>
                                    <p:animEffect transition="in" filter="wipe(left)">
                                      <p:cBhvr>
                                        <p:cTn id="23" dur="500"/>
                                        <p:tgtEl>
                                          <p:spTgt spid="55"/>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55" grpId="0"/>
      <p:bldP spid="5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BB80D8-26FE-43C9-9C72-A0DB9E3A09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1730" y="0"/>
            <a:ext cx="5560541" cy="5143500"/>
          </a:xfrm>
          <a:prstGeom prst="rect">
            <a:avLst/>
          </a:prstGeom>
        </p:spPr>
      </p:pic>
    </p:spTree>
    <p:extLst>
      <p:ext uri="{BB962C8B-B14F-4D97-AF65-F5344CB8AC3E}">
        <p14:creationId xmlns:p14="http://schemas.microsoft.com/office/powerpoint/2010/main" val="30331140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B7EAEF6E-1ED7-48AB-BB81-3B1D211FDCD4}"/>
              </a:ext>
            </a:extLst>
          </p:cNvPr>
          <p:cNvSpPr/>
          <p:nvPr/>
        </p:nvSpPr>
        <p:spPr>
          <a:xfrm>
            <a:off x="1022350" y="3210980"/>
            <a:ext cx="177800" cy="1846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8" name="Content Placeholder 2">
            <a:extLst>
              <a:ext uri="{FF2B5EF4-FFF2-40B4-BE49-F238E27FC236}">
                <a16:creationId xmlns:a16="http://schemas.microsoft.com/office/drawing/2014/main" id="{FEC3D256-DFD5-4E59-8B3C-80A66B5DD521}"/>
              </a:ext>
            </a:extLst>
          </p:cNvPr>
          <p:cNvSpPr txBox="1">
            <a:spLocks/>
          </p:cNvSpPr>
          <p:nvPr/>
        </p:nvSpPr>
        <p:spPr>
          <a:xfrm>
            <a:off x="342901" y="685799"/>
            <a:ext cx="8585200" cy="1517651"/>
          </a:xfrm>
          <a:prstGeom prst="rect">
            <a:avLst/>
          </a:prstGeom>
          <a:noFill/>
          <a:ln>
            <a:noFill/>
          </a:ln>
        </p:spPr>
        <p:txBody>
          <a:bodyPr spcFirstLastPara="1" wrap="square" lIns="91425" tIns="91425" rIns="91425" bIns="91425" anchor="ctr" anchorCtr="0">
            <a:normAutofit fontScale="8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Century Gothic"/>
              <a:buNone/>
              <a:defRPr sz="1800" b="0" i="0" u="none" strike="noStrike" cap="none">
                <a:solidFill>
                  <a:srgbClr val="FFFFFF"/>
                </a:solidFill>
                <a:latin typeface="Century Gothic"/>
                <a:ea typeface="Century Gothic"/>
                <a:cs typeface="Century Gothic"/>
                <a:sym typeface="Century Gothic"/>
              </a:defRPr>
            </a:lvl1pPr>
            <a:lvl2pPr marL="914400" marR="0" lvl="1" indent="-317500" algn="l" rtl="0">
              <a:lnSpc>
                <a:spcPct val="115000"/>
              </a:lnSpc>
              <a:spcBef>
                <a:spcPts val="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2pPr>
            <a:lvl3pPr marL="1371600" marR="0" lvl="2"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3pPr>
            <a:lvl4pPr marL="1828800" marR="0" lvl="3"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4pPr>
            <a:lvl5pPr marL="2286000" marR="0" lvl="4"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5pPr>
            <a:lvl6pPr marL="2743200" marR="0" lvl="5"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6pPr>
            <a:lvl7pPr marL="3200400" marR="0" lvl="6"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7pPr>
            <a:lvl8pPr marL="3657600" marR="0" lvl="7" indent="-317500" algn="l" rtl="0">
              <a:lnSpc>
                <a:spcPct val="115000"/>
              </a:lnSpc>
              <a:spcBef>
                <a:spcPts val="1600"/>
              </a:spcBef>
              <a:spcAft>
                <a:spcPts val="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8pPr>
            <a:lvl9pPr marL="4114800" marR="0" lvl="8" indent="-317500" algn="l" rtl="0">
              <a:lnSpc>
                <a:spcPct val="115000"/>
              </a:lnSpc>
              <a:spcBef>
                <a:spcPts val="1600"/>
              </a:spcBef>
              <a:spcAft>
                <a:spcPts val="1600"/>
              </a:spcAft>
              <a:buClr>
                <a:srgbClr val="000000"/>
              </a:buClr>
              <a:buSzPts val="1400"/>
              <a:buFont typeface="Century Gothic"/>
              <a:buNone/>
              <a:defRPr sz="1400" b="0" i="0" u="none" strike="noStrike" cap="none">
                <a:solidFill>
                  <a:srgbClr val="000000"/>
                </a:solidFill>
                <a:latin typeface="Century Gothic"/>
                <a:ea typeface="Century Gothic"/>
                <a:cs typeface="Century Gothic"/>
                <a:sym typeface="Century Gothic"/>
              </a:defRPr>
            </a:lvl9pPr>
          </a:lstStyle>
          <a:p>
            <a:r>
              <a:rPr lang="en-GB" sz="2000" b="1">
                <a:solidFill>
                  <a:schemeClr val="tx1"/>
                </a:solidFill>
              </a:rPr>
              <a:t>Distance</a:t>
            </a:r>
            <a:r>
              <a:rPr lang="en-GB" sz="2000">
                <a:solidFill>
                  <a:schemeClr val="tx1"/>
                </a:solidFill>
              </a:rPr>
              <a:t> is a </a:t>
            </a:r>
            <a:r>
              <a:rPr lang="en-GB" sz="2000" u="sng">
                <a:solidFill>
                  <a:schemeClr val="tx1"/>
                </a:solidFill>
              </a:rPr>
              <a:t>scalar quantity</a:t>
            </a:r>
            <a:r>
              <a:rPr lang="en-GB" sz="2000">
                <a:solidFill>
                  <a:schemeClr val="tx1"/>
                </a:solidFill>
              </a:rPr>
              <a:t> that refers to how much ground an object has covered during its motion</a:t>
            </a:r>
            <a:br>
              <a:rPr lang="en-GB" sz="2000">
                <a:solidFill>
                  <a:schemeClr val="tx1"/>
                </a:solidFill>
              </a:rPr>
            </a:br>
            <a:endParaRPr lang="en-GB" sz="2000">
              <a:solidFill>
                <a:schemeClr val="tx1"/>
              </a:solidFill>
            </a:endParaRPr>
          </a:p>
          <a:p>
            <a:r>
              <a:rPr lang="en-GB" sz="2000" b="1">
                <a:solidFill>
                  <a:schemeClr val="tx1"/>
                </a:solidFill>
              </a:rPr>
              <a:t>Displacement </a:t>
            </a:r>
            <a:r>
              <a:rPr lang="en-GB" sz="2000">
                <a:solidFill>
                  <a:schemeClr val="tx1"/>
                </a:solidFill>
              </a:rPr>
              <a:t>is a </a:t>
            </a:r>
            <a:r>
              <a:rPr lang="en-GB" sz="2000" u="sng">
                <a:solidFill>
                  <a:schemeClr val="tx1"/>
                </a:solidFill>
              </a:rPr>
              <a:t>vector quantity</a:t>
            </a:r>
            <a:r>
              <a:rPr lang="en-GB" sz="2000">
                <a:solidFill>
                  <a:schemeClr val="tx1"/>
                </a:solidFill>
              </a:rPr>
              <a:t> that refers to how far out of place an object is; it is the objects overall change in position</a:t>
            </a:r>
            <a:endParaRPr lang="en-GB" sz="2000" b="1">
              <a:solidFill>
                <a:schemeClr val="tx1"/>
              </a:solidFill>
            </a:endParaRPr>
          </a:p>
        </p:txBody>
      </p:sp>
      <p:sp>
        <p:nvSpPr>
          <p:cNvPr id="2" name="Rectangle 1">
            <a:extLst>
              <a:ext uri="{FF2B5EF4-FFF2-40B4-BE49-F238E27FC236}">
                <a16:creationId xmlns:a16="http://schemas.microsoft.com/office/drawing/2014/main" id="{FC29F7B2-4AEC-4967-BF26-6BB23AE08986}"/>
              </a:ext>
            </a:extLst>
          </p:cNvPr>
          <p:cNvSpPr/>
          <p:nvPr/>
        </p:nvSpPr>
        <p:spPr>
          <a:xfrm>
            <a:off x="1374776" y="2279362"/>
            <a:ext cx="6521450" cy="584775"/>
          </a:xfrm>
          <a:prstGeom prst="rect">
            <a:avLst/>
          </a:prstGeom>
        </p:spPr>
        <p:txBody>
          <a:bodyPr wrap="square">
            <a:spAutoFit/>
          </a:bodyPr>
          <a:lstStyle/>
          <a:p>
            <a:pPr marL="0" indent="0" algn="ctr">
              <a:buNone/>
            </a:pPr>
            <a:r>
              <a:rPr lang="en-GB" sz="1600" b="1">
                <a:solidFill>
                  <a:schemeClr val="tx1"/>
                </a:solidFill>
              </a:rPr>
              <a:t>Lieutenant Dan walks 4 meters East, 2 meters South, 4 meters West and finally, 2 meters North. </a:t>
            </a:r>
          </a:p>
        </p:txBody>
      </p:sp>
      <p:sp>
        <p:nvSpPr>
          <p:cNvPr id="49" name="TextBox 48">
            <a:extLst>
              <a:ext uri="{FF2B5EF4-FFF2-40B4-BE49-F238E27FC236}">
                <a16:creationId xmlns:a16="http://schemas.microsoft.com/office/drawing/2014/main" id="{C2AE407F-ADBE-4BAC-B4D4-6A15AAD10123}"/>
              </a:ext>
            </a:extLst>
          </p:cNvPr>
          <p:cNvSpPr txBox="1"/>
          <p:nvPr/>
        </p:nvSpPr>
        <p:spPr>
          <a:xfrm>
            <a:off x="5499100" y="3260460"/>
            <a:ext cx="3140128" cy="1200329"/>
          </a:xfrm>
          <a:prstGeom prst="rect">
            <a:avLst/>
          </a:prstGeom>
          <a:noFill/>
        </p:spPr>
        <p:txBody>
          <a:bodyPr wrap="square" rtlCol="0">
            <a:spAutoFit/>
          </a:bodyPr>
          <a:lstStyle/>
          <a:p>
            <a:r>
              <a:rPr lang="en-GB" sz="1800" b="1">
                <a:solidFill>
                  <a:srgbClr val="7030A0"/>
                </a:solidFill>
              </a:rPr>
              <a:t>What is the distance covered?</a:t>
            </a:r>
          </a:p>
          <a:p>
            <a:endParaRPr lang="en-GB" sz="1800" b="1">
              <a:solidFill>
                <a:srgbClr val="7030A0"/>
              </a:solidFill>
            </a:endParaRPr>
          </a:p>
          <a:p>
            <a:r>
              <a:rPr lang="en-GB" sz="1800" b="1">
                <a:solidFill>
                  <a:srgbClr val="00B050"/>
                </a:solidFill>
              </a:rPr>
              <a:t>What is the displacement?</a:t>
            </a:r>
          </a:p>
        </p:txBody>
      </p:sp>
      <p:cxnSp>
        <p:nvCxnSpPr>
          <p:cNvPr id="51" name="Straight Arrow Connector 50">
            <a:extLst>
              <a:ext uri="{FF2B5EF4-FFF2-40B4-BE49-F238E27FC236}">
                <a16:creationId xmlns:a16="http://schemas.microsoft.com/office/drawing/2014/main" id="{97906F7C-846C-48D5-9C60-C82E04B73D69}"/>
              </a:ext>
            </a:extLst>
          </p:cNvPr>
          <p:cNvCxnSpPr>
            <a:cxnSpLocks/>
          </p:cNvCxnSpPr>
          <p:nvPr/>
        </p:nvCxnSpPr>
        <p:spPr>
          <a:xfrm>
            <a:off x="1092919" y="3342572"/>
            <a:ext cx="2847316"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CE413B21-C032-44A5-BC78-75FE8C463A68}"/>
              </a:ext>
            </a:extLst>
          </p:cNvPr>
          <p:cNvCxnSpPr/>
          <p:nvPr/>
        </p:nvCxnSpPr>
        <p:spPr>
          <a:xfrm>
            <a:off x="3940235" y="3351196"/>
            <a:ext cx="0" cy="143212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6C06FE2D-2B50-4E2A-92DB-FBC3B40FE86A}"/>
              </a:ext>
            </a:extLst>
          </p:cNvPr>
          <p:cNvCxnSpPr>
            <a:cxnSpLocks/>
          </p:cNvCxnSpPr>
          <p:nvPr/>
        </p:nvCxnSpPr>
        <p:spPr>
          <a:xfrm flipH="1">
            <a:off x="1022350" y="4714750"/>
            <a:ext cx="291788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6B9BDF3E-BC20-46DA-B96D-9837E012C350}"/>
              </a:ext>
            </a:extLst>
          </p:cNvPr>
          <p:cNvCxnSpPr/>
          <p:nvPr/>
        </p:nvCxnSpPr>
        <p:spPr>
          <a:xfrm flipH="1" flipV="1">
            <a:off x="1092918" y="3260460"/>
            <a:ext cx="17253" cy="145429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97959B55-032D-42E8-A2AA-21697C7DE296}"/>
              </a:ext>
            </a:extLst>
          </p:cNvPr>
          <p:cNvSpPr txBox="1"/>
          <p:nvPr/>
        </p:nvSpPr>
        <p:spPr>
          <a:xfrm>
            <a:off x="1994500" y="3026314"/>
            <a:ext cx="2139351" cy="369332"/>
          </a:xfrm>
          <a:prstGeom prst="rect">
            <a:avLst/>
          </a:prstGeom>
          <a:noFill/>
        </p:spPr>
        <p:txBody>
          <a:bodyPr wrap="square" rtlCol="0">
            <a:spAutoFit/>
          </a:bodyPr>
          <a:lstStyle/>
          <a:p>
            <a:r>
              <a:rPr lang="en-GB"/>
              <a:t>4m</a:t>
            </a:r>
          </a:p>
        </p:txBody>
      </p:sp>
      <p:sp>
        <p:nvSpPr>
          <p:cNvPr id="61" name="TextBox 60">
            <a:extLst>
              <a:ext uri="{FF2B5EF4-FFF2-40B4-BE49-F238E27FC236}">
                <a16:creationId xmlns:a16="http://schemas.microsoft.com/office/drawing/2014/main" id="{1B53A756-AA17-45A1-BCF4-C8C5FDC851D6}"/>
              </a:ext>
            </a:extLst>
          </p:cNvPr>
          <p:cNvSpPr txBox="1"/>
          <p:nvPr/>
        </p:nvSpPr>
        <p:spPr>
          <a:xfrm>
            <a:off x="3940235" y="3788881"/>
            <a:ext cx="2139351" cy="369332"/>
          </a:xfrm>
          <a:prstGeom prst="rect">
            <a:avLst/>
          </a:prstGeom>
          <a:noFill/>
        </p:spPr>
        <p:txBody>
          <a:bodyPr wrap="square" rtlCol="0">
            <a:spAutoFit/>
          </a:bodyPr>
          <a:lstStyle/>
          <a:p>
            <a:r>
              <a:rPr lang="en-GB"/>
              <a:t>2m</a:t>
            </a:r>
          </a:p>
        </p:txBody>
      </p:sp>
      <p:sp>
        <p:nvSpPr>
          <p:cNvPr id="62" name="TextBox 61">
            <a:extLst>
              <a:ext uri="{FF2B5EF4-FFF2-40B4-BE49-F238E27FC236}">
                <a16:creationId xmlns:a16="http://schemas.microsoft.com/office/drawing/2014/main" id="{CA330506-58B4-49A1-BB11-641BC7806F67}"/>
              </a:ext>
            </a:extLst>
          </p:cNvPr>
          <p:cNvSpPr txBox="1"/>
          <p:nvPr/>
        </p:nvSpPr>
        <p:spPr>
          <a:xfrm>
            <a:off x="2243048" y="4692252"/>
            <a:ext cx="2139351" cy="369332"/>
          </a:xfrm>
          <a:prstGeom prst="rect">
            <a:avLst/>
          </a:prstGeom>
          <a:noFill/>
        </p:spPr>
        <p:txBody>
          <a:bodyPr wrap="square" rtlCol="0">
            <a:spAutoFit/>
          </a:bodyPr>
          <a:lstStyle/>
          <a:p>
            <a:r>
              <a:rPr lang="en-GB"/>
              <a:t>4m</a:t>
            </a:r>
          </a:p>
        </p:txBody>
      </p:sp>
      <p:sp>
        <p:nvSpPr>
          <p:cNvPr id="63" name="TextBox 62">
            <a:extLst>
              <a:ext uri="{FF2B5EF4-FFF2-40B4-BE49-F238E27FC236}">
                <a16:creationId xmlns:a16="http://schemas.microsoft.com/office/drawing/2014/main" id="{776FA962-3321-4745-9FC2-8EBEA96EA322}"/>
              </a:ext>
            </a:extLst>
          </p:cNvPr>
          <p:cNvSpPr txBox="1"/>
          <p:nvPr/>
        </p:nvSpPr>
        <p:spPr>
          <a:xfrm>
            <a:off x="630807" y="3897068"/>
            <a:ext cx="2139351" cy="369332"/>
          </a:xfrm>
          <a:prstGeom prst="rect">
            <a:avLst/>
          </a:prstGeom>
          <a:noFill/>
        </p:spPr>
        <p:txBody>
          <a:bodyPr wrap="square" rtlCol="0">
            <a:spAutoFit/>
          </a:bodyPr>
          <a:lstStyle/>
          <a:p>
            <a:r>
              <a:rPr lang="en-GB"/>
              <a:t>2m</a:t>
            </a:r>
          </a:p>
        </p:txBody>
      </p:sp>
    </p:spTree>
    <p:extLst>
      <p:ext uri="{BB962C8B-B14F-4D97-AF65-F5344CB8AC3E}">
        <p14:creationId xmlns:p14="http://schemas.microsoft.com/office/powerpoint/2010/main" val="1669367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ppt_x"/>
                                          </p:val>
                                        </p:tav>
                                        <p:tav tm="100000">
                                          <p:val>
                                            <p:strVal val="#ppt_x"/>
                                          </p:val>
                                        </p:tav>
                                      </p:tavLst>
                                    </p:anim>
                                    <p:anim calcmode="lin" valueType="num">
                                      <p:cBhvr additive="base">
                                        <p:cTn id="8" dur="500" fill="hold"/>
                                        <p:tgtEl>
                                          <p:spTgt spid="5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ppt_x"/>
                                          </p:val>
                                        </p:tav>
                                        <p:tav tm="100000">
                                          <p:val>
                                            <p:strVal val="#ppt_x"/>
                                          </p:val>
                                        </p:tav>
                                      </p:tavLst>
                                    </p:anim>
                                    <p:anim calcmode="lin" valueType="num">
                                      <p:cBhvr additive="base">
                                        <p:cTn id="12"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circle(in)">
                                      <p:cBhvr>
                                        <p:cTn id="17" dur="2000"/>
                                        <p:tgtEl>
                                          <p:spTgt spid="57"/>
                                        </p:tgtEl>
                                      </p:cBhvr>
                                    </p:animEffect>
                                  </p:childTnLst>
                                </p:cTn>
                              </p:par>
                              <p:par>
                                <p:cTn id="18" presetID="6" presetClass="entr" presetSubtype="16" fill="hold" grpId="0" nodeType="withEffect">
                                  <p:stCondLst>
                                    <p:cond delay="0"/>
                                  </p:stCondLst>
                                  <p:childTnLst>
                                    <p:set>
                                      <p:cBhvr>
                                        <p:cTn id="19" dur="1" fill="hold">
                                          <p:stCondLst>
                                            <p:cond delay="0"/>
                                          </p:stCondLst>
                                        </p:cTn>
                                        <p:tgtEl>
                                          <p:spTgt spid="61"/>
                                        </p:tgtEl>
                                        <p:attrNameLst>
                                          <p:attrName>style.visibility</p:attrName>
                                        </p:attrNameLst>
                                      </p:cBhvr>
                                      <p:to>
                                        <p:strVal val="visible"/>
                                      </p:to>
                                    </p:set>
                                    <p:animEffect transition="in" filter="circle(in)">
                                      <p:cBhvr>
                                        <p:cTn id="20" dur="2000"/>
                                        <p:tgtEl>
                                          <p:spTgt spid="61"/>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nodeType="clickEffect">
                                  <p:stCondLst>
                                    <p:cond delay="0"/>
                                  </p:stCondLst>
                                  <p:childTnLst>
                                    <p:set>
                                      <p:cBhvr>
                                        <p:cTn id="24" dur="1" fill="hold">
                                          <p:stCondLst>
                                            <p:cond delay="0"/>
                                          </p:stCondLst>
                                        </p:cTn>
                                        <p:tgtEl>
                                          <p:spTgt spid="58"/>
                                        </p:tgtEl>
                                        <p:attrNameLst>
                                          <p:attrName>style.visibility</p:attrName>
                                        </p:attrNameLst>
                                      </p:cBhvr>
                                      <p:to>
                                        <p:strVal val="visible"/>
                                      </p:to>
                                    </p:set>
                                    <p:animEffect transition="in" filter="wheel(1)">
                                      <p:cBhvr>
                                        <p:cTn id="25" dur="2000"/>
                                        <p:tgtEl>
                                          <p:spTgt spid="58"/>
                                        </p:tgtEl>
                                      </p:cBhvr>
                                    </p:animEffect>
                                  </p:childTnLst>
                                </p:cTn>
                              </p:par>
                              <p:par>
                                <p:cTn id="26" presetID="21" presetClass="entr" presetSubtype="1" fill="hold" grpId="0" nodeType="withEffect">
                                  <p:stCondLst>
                                    <p:cond delay="0"/>
                                  </p:stCondLst>
                                  <p:childTnLst>
                                    <p:set>
                                      <p:cBhvr>
                                        <p:cTn id="27" dur="1" fill="hold">
                                          <p:stCondLst>
                                            <p:cond delay="0"/>
                                          </p:stCondLst>
                                        </p:cTn>
                                        <p:tgtEl>
                                          <p:spTgt spid="62"/>
                                        </p:tgtEl>
                                        <p:attrNameLst>
                                          <p:attrName>style.visibility</p:attrName>
                                        </p:attrNameLst>
                                      </p:cBhvr>
                                      <p:to>
                                        <p:strVal val="visible"/>
                                      </p:to>
                                    </p:set>
                                    <p:animEffect transition="in" filter="wheel(1)">
                                      <p:cBhvr>
                                        <p:cTn id="28" dur="2000"/>
                                        <p:tgtEl>
                                          <p:spTgt spid="62"/>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59"/>
                                        </p:tgtEl>
                                        <p:attrNameLst>
                                          <p:attrName>style.visibility</p:attrName>
                                        </p:attrNameLst>
                                      </p:cBhvr>
                                      <p:to>
                                        <p:strVal val="visible"/>
                                      </p:to>
                                    </p:set>
                                    <p:anim calcmode="lin" valueType="num">
                                      <p:cBhvr additive="base">
                                        <p:cTn id="33" dur="500" fill="hold"/>
                                        <p:tgtEl>
                                          <p:spTgt spid="59"/>
                                        </p:tgtEl>
                                        <p:attrNameLst>
                                          <p:attrName>ppt_x</p:attrName>
                                        </p:attrNameLst>
                                      </p:cBhvr>
                                      <p:tavLst>
                                        <p:tav tm="0">
                                          <p:val>
                                            <p:strVal val="#ppt_x"/>
                                          </p:val>
                                        </p:tav>
                                        <p:tav tm="100000">
                                          <p:val>
                                            <p:strVal val="#ppt_x"/>
                                          </p:val>
                                        </p:tav>
                                      </p:tavLst>
                                    </p:anim>
                                    <p:anim calcmode="lin" valueType="num">
                                      <p:cBhvr additive="base">
                                        <p:cTn id="34" dur="500" fill="hold"/>
                                        <p:tgtEl>
                                          <p:spTgt spid="5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63"/>
                                        </p:tgtEl>
                                        <p:attrNameLst>
                                          <p:attrName>style.visibility</p:attrName>
                                        </p:attrNameLst>
                                      </p:cBhvr>
                                      <p:to>
                                        <p:strVal val="visible"/>
                                      </p:to>
                                    </p:set>
                                    <p:anim calcmode="lin" valueType="num">
                                      <p:cBhvr additive="base">
                                        <p:cTn id="37" dur="500" fill="hold"/>
                                        <p:tgtEl>
                                          <p:spTgt spid="63"/>
                                        </p:tgtEl>
                                        <p:attrNameLst>
                                          <p:attrName>ppt_x</p:attrName>
                                        </p:attrNameLst>
                                      </p:cBhvr>
                                      <p:tavLst>
                                        <p:tav tm="0">
                                          <p:val>
                                            <p:strVal val="#ppt_x"/>
                                          </p:val>
                                        </p:tav>
                                        <p:tav tm="100000">
                                          <p:val>
                                            <p:strVal val="#ppt_x"/>
                                          </p:val>
                                        </p:tav>
                                      </p:tavLst>
                                    </p:anim>
                                    <p:anim calcmode="lin" valueType="num">
                                      <p:cBhvr additive="base">
                                        <p:cTn id="38" dur="500" fill="hold"/>
                                        <p:tgtEl>
                                          <p:spTgt spid="6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9">
                                            <p:txEl>
                                              <p:pRg st="0" end="0"/>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1" grpId="0"/>
      <p:bldP spid="62" grpId="0"/>
      <p:bldP spid="6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15347" y="105501"/>
            <a:ext cx="7886700" cy="994172"/>
          </a:xfrm>
        </p:spPr>
        <p:txBody>
          <a:bodyPr/>
          <a:lstStyle/>
          <a:p>
            <a:r>
              <a:rPr lang="en-GB" b="1" u="sng"/>
              <a:t>A tricky example</a:t>
            </a:r>
          </a:p>
        </p:txBody>
      </p:sp>
      <p:sp>
        <p:nvSpPr>
          <p:cNvPr id="3" name="Content Placeholder 2"/>
          <p:cNvSpPr>
            <a:spLocks noGrp="1"/>
          </p:cNvSpPr>
          <p:nvPr>
            <p:ph idx="1"/>
          </p:nvPr>
        </p:nvSpPr>
        <p:spPr>
          <a:xfrm>
            <a:off x="556774" y="732765"/>
            <a:ext cx="8122596" cy="3394472"/>
          </a:xfrm>
        </p:spPr>
        <p:txBody>
          <a:bodyPr>
            <a:normAutofit/>
          </a:bodyPr>
          <a:lstStyle/>
          <a:p>
            <a:pPr marL="0" indent="0">
              <a:buNone/>
            </a:pPr>
            <a:r>
              <a:rPr lang="en-GB" sz="2400"/>
              <a:t>Lieutenant Dan walks round a park, first walking north for 80m, then turning right and walking for 50m. </a:t>
            </a:r>
            <a:br>
              <a:rPr lang="en-GB" sz="2400"/>
            </a:br>
            <a:r>
              <a:rPr lang="en-GB" sz="2400"/>
              <a:t>He then turns right again, and after 10m takes a left turn and continues for 70m. How far has he travelled from his start point. </a:t>
            </a:r>
          </a:p>
        </p:txBody>
      </p:sp>
    </p:spTree>
    <p:extLst>
      <p:ext uri="{BB962C8B-B14F-4D97-AF65-F5344CB8AC3E}">
        <p14:creationId xmlns:p14="http://schemas.microsoft.com/office/powerpoint/2010/main" val="1860493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78"/>
        <p:cNvGrpSpPr/>
        <p:nvPr/>
      </p:nvGrpSpPr>
      <p:grpSpPr>
        <a:xfrm>
          <a:off x="0" y="0"/>
          <a:ext cx="0" cy="0"/>
          <a:chOff x="0" y="0"/>
          <a:chExt cx="0" cy="0"/>
        </a:xfrm>
      </p:grpSpPr>
      <p:sp>
        <p:nvSpPr>
          <p:cNvPr id="79" name="Google Shape;79;p14"/>
          <p:cNvSpPr txBox="1">
            <a:spLocks noGrp="1"/>
          </p:cNvSpPr>
          <p:nvPr>
            <p:ph type="body" idx="1"/>
          </p:nvPr>
        </p:nvSpPr>
        <p:spPr>
          <a:xfrm>
            <a:off x="586550" y="243050"/>
            <a:ext cx="7986000" cy="183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Do not delete this slide.</a:t>
            </a:r>
            <a:endParaRPr b="1"/>
          </a:p>
          <a:p>
            <a:pPr marL="0" lvl="0" indent="0" algn="l" rtl="0">
              <a:spcBef>
                <a:spcPts val="1600"/>
              </a:spcBef>
              <a:spcAft>
                <a:spcPts val="0"/>
              </a:spcAft>
              <a:buNone/>
            </a:pPr>
            <a:r>
              <a:rPr lang="en-GB"/>
              <a:t>This slide is designed so that you can copy the </a:t>
            </a:r>
            <a:r>
              <a:rPr lang="en-GB" b="1"/>
              <a:t>prompt box</a:t>
            </a:r>
            <a:r>
              <a:rPr lang="en-GB"/>
              <a:t> you need and insert it into your slides.</a:t>
            </a:r>
            <a:endParaRPr/>
          </a:p>
          <a:p>
            <a:pPr marL="0" lvl="0" indent="0" algn="l" rtl="0">
              <a:spcBef>
                <a:spcPts val="1600"/>
              </a:spcBef>
              <a:spcAft>
                <a:spcPts val="1600"/>
              </a:spcAft>
              <a:buNone/>
            </a:pPr>
            <a:r>
              <a:rPr lang="en-GB"/>
              <a:t>This slide is hidden and will not be included when presenting your lesson.</a:t>
            </a:r>
            <a:endParaRPr/>
          </a:p>
        </p:txBody>
      </p:sp>
      <p:graphicFrame>
        <p:nvGraphicFramePr>
          <p:cNvPr id="80" name="Google Shape;80;p14"/>
          <p:cNvGraphicFramePr/>
          <p:nvPr/>
        </p:nvGraphicFramePr>
        <p:xfrm>
          <a:off x="2040790" y="3654050"/>
          <a:ext cx="2134475" cy="738515"/>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320575">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TEACHER CUE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74EA7"/>
                      </a:solidFill>
                      <a:prstDash val="solid"/>
                      <a:round/>
                      <a:headEnd type="none" w="sm" len="sm"/>
                      <a:tailEnd type="none" w="sm" len="sm"/>
                    </a:lnL>
                    <a:lnR w="9525" cap="flat" cmpd="sng">
                      <a:solidFill>
                        <a:srgbClr val="674EA7"/>
                      </a:solidFill>
                      <a:prstDash val="solid"/>
                      <a:round/>
                      <a:headEnd type="none" w="sm" len="sm"/>
                      <a:tailEnd type="none" w="sm" len="sm"/>
                    </a:lnR>
                    <a:lnT w="9525" cap="flat" cmpd="sng">
                      <a:solidFill>
                        <a:srgbClr val="674EA7"/>
                      </a:solidFill>
                      <a:prstDash val="solid"/>
                      <a:round/>
                      <a:headEnd type="none" w="sm" len="sm"/>
                      <a:tailEnd type="none" w="sm" len="sm"/>
                    </a:lnT>
                    <a:lnB w="9525" cap="flat" cmpd="sng">
                      <a:solidFill>
                        <a:srgbClr val="674EA7"/>
                      </a:solidFill>
                      <a:prstDash val="solid"/>
                      <a:round/>
                      <a:headEnd type="none" w="sm" len="sm"/>
                      <a:tailEnd type="none" w="sm" len="sm"/>
                    </a:lnB>
                    <a:solidFill>
                      <a:srgbClr val="674EA7"/>
                    </a:solidFill>
                  </a:tcPr>
                </a:tc>
                <a:extLst>
                  <a:ext uri="{0D108BD9-81ED-4DB2-BD59-A6C34878D82A}">
                    <a16:rowId xmlns:a16="http://schemas.microsoft.com/office/drawing/2014/main" val="10000"/>
                  </a:ext>
                </a:extLst>
              </a:tr>
              <a:tr h="388025">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674EA7"/>
                      </a:solidFill>
                      <a:prstDash val="solid"/>
                      <a:round/>
                      <a:headEnd type="none" w="sm" len="sm"/>
                      <a:tailEnd type="none" w="sm" len="sm"/>
                    </a:lnL>
                    <a:lnR w="9525" cap="flat" cmpd="sng">
                      <a:solidFill>
                        <a:srgbClr val="674EA7"/>
                      </a:solidFill>
                      <a:prstDash val="solid"/>
                      <a:round/>
                      <a:headEnd type="none" w="sm" len="sm"/>
                      <a:tailEnd type="none" w="sm" len="sm"/>
                    </a:lnR>
                    <a:lnT w="9525" cap="flat" cmpd="sng">
                      <a:solidFill>
                        <a:srgbClr val="674EA7"/>
                      </a:solidFill>
                      <a:prstDash val="solid"/>
                      <a:round/>
                      <a:headEnd type="none" w="sm" len="sm"/>
                      <a:tailEnd type="none" w="sm" len="sm"/>
                    </a:lnT>
                    <a:lnB w="9525" cap="flat" cmpd="sng">
                      <a:solidFill>
                        <a:srgbClr val="674EA7"/>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81" name="Google Shape;81;p14"/>
          <p:cNvGraphicFramePr/>
          <p:nvPr/>
        </p:nvGraphicFramePr>
        <p:xfrm>
          <a:off x="2040800" y="2531575"/>
          <a:ext cx="2134475" cy="700980"/>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VOCABULARY</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1 - </a:t>
                      </a:r>
                      <a:endParaRPr sz="1100">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82" name="Google Shape;82;p14"/>
          <p:cNvGraphicFramePr/>
          <p:nvPr/>
        </p:nvGraphicFramePr>
        <p:xfrm>
          <a:off x="515700" y="2531575"/>
          <a:ext cx="1366300" cy="350490"/>
        </p:xfrm>
        <a:graphic>
          <a:graphicData uri="http://schemas.openxmlformats.org/drawingml/2006/table">
            <a:tbl>
              <a:tblPr>
                <a:noFill/>
                <a:tableStyleId>{3F974EFC-B01F-4AD3-B987-93536E84DB40}</a:tableStyleId>
              </a:tblPr>
              <a:tblGrid>
                <a:gridCol w="1366300">
                  <a:extLst>
                    <a:ext uri="{9D8B030D-6E8A-4147-A177-3AD203B41FA5}">
                      <a16:colId xmlns:a16="http://schemas.microsoft.com/office/drawing/2014/main" val="20000"/>
                    </a:ext>
                  </a:extLst>
                </a:gridCol>
              </a:tblGrid>
              <a:tr h="0">
                <a:tc>
                  <a:txBody>
                    <a:bodyPr/>
                    <a:lstStyle/>
                    <a:p>
                      <a:pPr marL="0" lvl="0" indent="0" algn="ctr" rtl="0">
                        <a:spcBef>
                          <a:spcPts val="0"/>
                        </a:spcBef>
                        <a:spcAft>
                          <a:spcPts val="0"/>
                        </a:spcAft>
                        <a:buNone/>
                      </a:pPr>
                      <a:r>
                        <a:rPr lang="en-GB" sz="1100" b="1">
                          <a:solidFill>
                            <a:srgbClr val="FFFFFF"/>
                          </a:solidFill>
                          <a:latin typeface="Century Gothic"/>
                          <a:ea typeface="Century Gothic"/>
                          <a:cs typeface="Century Gothic"/>
                          <a:sym typeface="Century Gothic"/>
                        </a:rPr>
                        <a:t>TRACK WITH ME</a:t>
                      </a:r>
                      <a:endParaRPr sz="1100" b="1">
                        <a:solidFill>
                          <a:srgbClr val="FFFFFF"/>
                        </a:solidFill>
                        <a:latin typeface="Century Gothic"/>
                        <a:ea typeface="Century Gothic"/>
                        <a:cs typeface="Century Gothic"/>
                        <a:sym typeface="Century Gothic"/>
                      </a:endParaRPr>
                    </a:p>
                  </a:txBody>
                  <a:tcPr marL="91425" marR="91425" marT="91425" marB="91425"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bl>
          </a:graphicData>
        </a:graphic>
      </p:graphicFrame>
      <p:graphicFrame>
        <p:nvGraphicFramePr>
          <p:cNvPr id="83" name="Google Shape;83;p14"/>
          <p:cNvGraphicFramePr/>
          <p:nvPr/>
        </p:nvGraphicFramePr>
        <p:xfrm>
          <a:off x="515700" y="3177225"/>
          <a:ext cx="1366300" cy="350490"/>
        </p:xfrm>
        <a:graphic>
          <a:graphicData uri="http://schemas.openxmlformats.org/drawingml/2006/table">
            <a:tbl>
              <a:tblPr>
                <a:noFill/>
                <a:tableStyleId>{3F974EFC-B01F-4AD3-B987-93536E84DB40}</a:tableStyleId>
              </a:tblPr>
              <a:tblGrid>
                <a:gridCol w="1366300">
                  <a:extLst>
                    <a:ext uri="{9D8B030D-6E8A-4147-A177-3AD203B41FA5}">
                      <a16:colId xmlns:a16="http://schemas.microsoft.com/office/drawing/2014/main" val="20000"/>
                    </a:ext>
                  </a:extLst>
                </a:gridCol>
              </a:tblGrid>
              <a:tr h="0">
                <a:tc>
                  <a:txBody>
                    <a:bodyPr/>
                    <a:lstStyle/>
                    <a:p>
                      <a:pPr marL="0" lvl="0" indent="0" algn="ctr" rtl="0">
                        <a:spcBef>
                          <a:spcPts val="0"/>
                        </a:spcBef>
                        <a:spcAft>
                          <a:spcPts val="0"/>
                        </a:spcAft>
                        <a:buNone/>
                      </a:pPr>
                      <a:r>
                        <a:rPr lang="en-GB" sz="1100" b="1">
                          <a:solidFill>
                            <a:srgbClr val="FFFFFF"/>
                          </a:solidFill>
                          <a:latin typeface="Century Gothic"/>
                          <a:ea typeface="Century Gothic"/>
                          <a:cs typeface="Century Gothic"/>
                          <a:sym typeface="Century Gothic"/>
                        </a:rPr>
                        <a:t>READ WITH ME</a:t>
                      </a:r>
                      <a:endParaRPr sz="1100" b="1">
                        <a:solidFill>
                          <a:srgbClr val="FFFFFF"/>
                        </a:solidFill>
                        <a:latin typeface="Century Gothic"/>
                        <a:ea typeface="Century Gothic"/>
                        <a:cs typeface="Century Gothic"/>
                        <a:sym typeface="Century Gothic"/>
                      </a:endParaRPr>
                    </a:p>
                  </a:txBody>
                  <a:tcPr marL="91425" marR="91425" marT="91425" marB="91425"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bl>
          </a:graphicData>
        </a:graphic>
      </p:graphicFrame>
      <p:graphicFrame>
        <p:nvGraphicFramePr>
          <p:cNvPr id="84" name="Google Shape;84;p14"/>
          <p:cNvGraphicFramePr/>
          <p:nvPr/>
        </p:nvGraphicFramePr>
        <p:xfrm>
          <a:off x="4439730" y="3654038"/>
          <a:ext cx="2134475" cy="868620"/>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MAKE THE CONNECTION</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solidFill>
                      <a:srgbClr val="6AA84F"/>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Students, you already know….</a:t>
                      </a:r>
                      <a:endParaRPr sz="1100">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85" name="Google Shape;85;p14"/>
          <p:cNvGraphicFramePr/>
          <p:nvPr/>
        </p:nvGraphicFramePr>
        <p:xfrm>
          <a:off x="6838660" y="2531563"/>
          <a:ext cx="2142625" cy="904280"/>
        </p:xfrm>
        <a:graphic>
          <a:graphicData uri="http://schemas.openxmlformats.org/drawingml/2006/table">
            <a:tbl>
              <a:tblPr>
                <a:noFill/>
                <a:tableStyleId>{3F974EFC-B01F-4AD3-B987-93536E84DB40}</a:tableStyleId>
              </a:tblPr>
              <a:tblGrid>
                <a:gridCol w="2142625">
                  <a:extLst>
                    <a:ext uri="{9D8B030D-6E8A-4147-A177-3AD203B41FA5}">
                      <a16:colId xmlns:a16="http://schemas.microsoft.com/office/drawing/2014/main" val="20000"/>
                    </a:ext>
                  </a:extLst>
                </a:gridCol>
              </a:tblGrid>
              <a:tr h="22985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CHECK FOR UNDERSTANDING</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38615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86" name="Google Shape;86;p14"/>
          <p:cNvGraphicFramePr/>
          <p:nvPr/>
        </p:nvGraphicFramePr>
        <p:xfrm>
          <a:off x="4439720" y="2531575"/>
          <a:ext cx="2134475" cy="700980"/>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HINT</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solidFill>
                      <a:srgbClr val="6AA84F"/>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Students, remember….</a:t>
                      </a:r>
                      <a:endParaRPr sz="1100">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87" name="Google Shape;87;p14"/>
          <p:cNvGraphicFramePr/>
          <p:nvPr/>
        </p:nvGraphicFramePr>
        <p:xfrm>
          <a:off x="6838650" y="3654050"/>
          <a:ext cx="2142625" cy="783840"/>
        </p:xfrm>
        <a:graphic>
          <a:graphicData uri="http://schemas.openxmlformats.org/drawingml/2006/table">
            <a:tbl>
              <a:tblPr>
                <a:noFill/>
                <a:tableStyleId>{3F974EFC-B01F-4AD3-B987-93536E84DB40}</a:tableStyleId>
              </a:tblPr>
              <a:tblGrid>
                <a:gridCol w="2142625">
                  <a:extLst>
                    <a:ext uri="{9D8B030D-6E8A-4147-A177-3AD203B41FA5}">
                      <a16:colId xmlns:a16="http://schemas.microsoft.com/office/drawing/2014/main" val="20000"/>
                    </a:ext>
                  </a:extLst>
                </a:gridCol>
              </a:tblGrid>
              <a:tr h="308975">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EXTENSION</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FA8DC"/>
                      </a:solidFill>
                      <a:prstDash val="solid"/>
                      <a:round/>
                      <a:headEnd type="none" w="sm" len="sm"/>
                      <a:tailEnd type="none" w="sm" len="sm"/>
                    </a:lnL>
                    <a:lnR w="9525" cap="flat" cmpd="sng">
                      <a:solidFill>
                        <a:srgbClr val="6FA8DC"/>
                      </a:solidFill>
                      <a:prstDash val="solid"/>
                      <a:round/>
                      <a:headEnd type="none" w="sm" len="sm"/>
                      <a:tailEnd type="none" w="sm" len="sm"/>
                    </a:lnR>
                    <a:lnT w="9525" cap="flat" cmpd="sng">
                      <a:solidFill>
                        <a:srgbClr val="6FA8DC"/>
                      </a:solidFill>
                      <a:prstDash val="solid"/>
                      <a:round/>
                      <a:headEnd type="none" w="sm" len="sm"/>
                      <a:tailEnd type="none" w="sm" len="sm"/>
                    </a:lnT>
                    <a:lnB w="9525" cap="flat" cmpd="sng">
                      <a:solidFill>
                        <a:srgbClr val="6FA8DC"/>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43335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6FA8DC"/>
                      </a:solidFill>
                      <a:prstDash val="solid"/>
                      <a:round/>
                      <a:headEnd type="none" w="sm" len="sm"/>
                      <a:tailEnd type="none" w="sm" len="sm"/>
                    </a:lnL>
                    <a:lnR w="9525" cap="flat" cmpd="sng">
                      <a:solidFill>
                        <a:srgbClr val="6FA8DC"/>
                      </a:solidFill>
                      <a:prstDash val="solid"/>
                      <a:round/>
                      <a:headEnd type="none" w="sm" len="sm"/>
                      <a:tailEnd type="none" w="sm" len="sm"/>
                    </a:lnR>
                    <a:lnT w="9525" cap="flat" cmpd="sng">
                      <a:solidFill>
                        <a:srgbClr val="6FA8DC"/>
                      </a:solidFill>
                      <a:prstDash val="solid"/>
                      <a:round/>
                      <a:headEnd type="none" w="sm" len="sm"/>
                      <a:tailEnd type="none" w="sm" len="sm"/>
                    </a:lnT>
                    <a:lnB w="9525" cap="flat" cmpd="sng">
                      <a:solidFill>
                        <a:srgbClr val="6FA8DC"/>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88" name="Google Shape;88;p14"/>
          <p:cNvGraphicFramePr/>
          <p:nvPr/>
        </p:nvGraphicFramePr>
        <p:xfrm>
          <a:off x="515688" y="3822875"/>
          <a:ext cx="1366300" cy="350490"/>
        </p:xfrm>
        <a:graphic>
          <a:graphicData uri="http://schemas.openxmlformats.org/drawingml/2006/table">
            <a:tbl>
              <a:tblPr>
                <a:noFill/>
                <a:tableStyleId>{3F974EFC-B01F-4AD3-B987-93536E84DB40}</a:tableStyleId>
              </a:tblPr>
              <a:tblGrid>
                <a:gridCol w="1366300">
                  <a:extLst>
                    <a:ext uri="{9D8B030D-6E8A-4147-A177-3AD203B41FA5}">
                      <a16:colId xmlns:a16="http://schemas.microsoft.com/office/drawing/2014/main" val="20000"/>
                    </a:ext>
                  </a:extLst>
                </a:gridCol>
              </a:tblGrid>
              <a:tr h="0">
                <a:tc>
                  <a:txBody>
                    <a:bodyPr/>
                    <a:lstStyle/>
                    <a:p>
                      <a:pPr marL="0" lvl="0" indent="0" algn="ctr" rtl="0">
                        <a:spcBef>
                          <a:spcPts val="0"/>
                        </a:spcBef>
                        <a:spcAft>
                          <a:spcPts val="0"/>
                        </a:spcAft>
                        <a:buNone/>
                      </a:pPr>
                      <a:r>
                        <a:rPr lang="en-GB" sz="1100" b="1">
                          <a:solidFill>
                            <a:srgbClr val="FFFFFF"/>
                          </a:solidFill>
                          <a:latin typeface="Century Gothic"/>
                          <a:ea typeface="Century Gothic"/>
                          <a:cs typeface="Century Gothic"/>
                          <a:sym typeface="Century Gothic"/>
                        </a:rPr>
                        <a:t>GESTURE WITH ME</a:t>
                      </a:r>
                      <a:endParaRPr sz="1100" b="1">
                        <a:solidFill>
                          <a:srgbClr val="FFFFFF"/>
                        </a:solidFill>
                        <a:latin typeface="Century Gothic"/>
                        <a:ea typeface="Century Gothic"/>
                        <a:cs typeface="Century Gothic"/>
                        <a:sym typeface="Century Gothic"/>
                      </a:endParaRPr>
                    </a:p>
                  </a:txBody>
                  <a:tcPr marL="91425" marR="91425" marT="91425" marB="91425"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2033718" y="951570"/>
            <a:ext cx="0" cy="3564396"/>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965201" y="2301720"/>
            <a:ext cx="1068517" cy="553998"/>
          </a:xfrm>
          <a:prstGeom prst="rect">
            <a:avLst/>
          </a:prstGeom>
          <a:noFill/>
        </p:spPr>
        <p:txBody>
          <a:bodyPr wrap="square" rtlCol="0">
            <a:spAutoFit/>
          </a:bodyPr>
          <a:lstStyle/>
          <a:p>
            <a:r>
              <a:rPr lang="en-GB" sz="3000">
                <a:solidFill>
                  <a:schemeClr val="accent1"/>
                </a:solidFill>
              </a:rPr>
              <a:t>80m</a:t>
            </a:r>
          </a:p>
        </p:txBody>
      </p:sp>
      <p:cxnSp>
        <p:nvCxnSpPr>
          <p:cNvPr id="8" name="Straight Arrow Connector 7"/>
          <p:cNvCxnSpPr/>
          <p:nvPr/>
        </p:nvCxnSpPr>
        <p:spPr>
          <a:xfrm>
            <a:off x="2033718" y="951570"/>
            <a:ext cx="2261964"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573778" y="249493"/>
            <a:ext cx="1124726" cy="600164"/>
          </a:xfrm>
          <a:prstGeom prst="rect">
            <a:avLst/>
          </a:prstGeom>
          <a:noFill/>
        </p:spPr>
        <p:txBody>
          <a:bodyPr wrap="square" rtlCol="0">
            <a:spAutoFit/>
          </a:bodyPr>
          <a:lstStyle/>
          <a:p>
            <a:r>
              <a:rPr lang="en-GB" sz="3300">
                <a:solidFill>
                  <a:schemeClr val="accent1"/>
                </a:solidFill>
              </a:rPr>
              <a:t>50m</a:t>
            </a:r>
          </a:p>
        </p:txBody>
      </p:sp>
      <p:cxnSp>
        <p:nvCxnSpPr>
          <p:cNvPr id="11" name="Straight Arrow Connector 10"/>
          <p:cNvCxnSpPr/>
          <p:nvPr/>
        </p:nvCxnSpPr>
        <p:spPr>
          <a:xfrm>
            <a:off x="4252723" y="951570"/>
            <a:ext cx="0" cy="81009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95681" y="940874"/>
            <a:ext cx="1051009" cy="600164"/>
          </a:xfrm>
          <a:prstGeom prst="rect">
            <a:avLst/>
          </a:prstGeom>
          <a:noFill/>
        </p:spPr>
        <p:txBody>
          <a:bodyPr wrap="square" rtlCol="0">
            <a:spAutoFit/>
          </a:bodyPr>
          <a:lstStyle/>
          <a:p>
            <a:r>
              <a:rPr lang="en-GB" sz="3300">
                <a:solidFill>
                  <a:schemeClr val="accent1"/>
                </a:solidFill>
              </a:rPr>
              <a:t>10m</a:t>
            </a:r>
          </a:p>
        </p:txBody>
      </p:sp>
      <p:cxnSp>
        <p:nvCxnSpPr>
          <p:cNvPr id="14" name="Straight Arrow Connector 13"/>
          <p:cNvCxnSpPr/>
          <p:nvPr/>
        </p:nvCxnSpPr>
        <p:spPr>
          <a:xfrm>
            <a:off x="4295682" y="1761660"/>
            <a:ext cx="2922612"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917510" y="1161496"/>
            <a:ext cx="1051005" cy="600164"/>
          </a:xfrm>
          <a:prstGeom prst="rect">
            <a:avLst/>
          </a:prstGeom>
          <a:noFill/>
        </p:spPr>
        <p:txBody>
          <a:bodyPr wrap="square" rtlCol="0">
            <a:spAutoFit/>
          </a:bodyPr>
          <a:lstStyle/>
          <a:p>
            <a:r>
              <a:rPr lang="en-GB" sz="3300">
                <a:solidFill>
                  <a:schemeClr val="accent1"/>
                </a:solidFill>
              </a:rPr>
              <a:t>70m</a:t>
            </a:r>
          </a:p>
        </p:txBody>
      </p:sp>
      <p:pic>
        <p:nvPicPr>
          <p:cNvPr id="1026" name="Picture 2" descr="https://encrypted-tbn1.gstatic.com/images?q=tbn:ANd9GcTHidab9irRl2k0Q8nEQRLDwKX33Qod-qirmdBdXLK8ycvVOCzKaq8oXi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8515" y="155099"/>
            <a:ext cx="892969" cy="878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1823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13"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2033718" y="951570"/>
            <a:ext cx="0" cy="3564396"/>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43000" y="2301720"/>
            <a:ext cx="890718" cy="461665"/>
          </a:xfrm>
          <a:prstGeom prst="rect">
            <a:avLst/>
          </a:prstGeom>
          <a:noFill/>
        </p:spPr>
        <p:txBody>
          <a:bodyPr wrap="square" rtlCol="0">
            <a:spAutoFit/>
          </a:bodyPr>
          <a:lstStyle/>
          <a:p>
            <a:r>
              <a:rPr lang="en-GB" sz="2400">
                <a:solidFill>
                  <a:schemeClr val="accent1"/>
                </a:solidFill>
              </a:rPr>
              <a:t>80m</a:t>
            </a:r>
          </a:p>
        </p:txBody>
      </p:sp>
      <p:cxnSp>
        <p:nvCxnSpPr>
          <p:cNvPr id="8" name="Straight Arrow Connector 7"/>
          <p:cNvCxnSpPr/>
          <p:nvPr/>
        </p:nvCxnSpPr>
        <p:spPr>
          <a:xfrm>
            <a:off x="2033718" y="951570"/>
            <a:ext cx="2261964"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573778" y="249493"/>
            <a:ext cx="976867" cy="523220"/>
          </a:xfrm>
          <a:prstGeom prst="rect">
            <a:avLst/>
          </a:prstGeom>
          <a:noFill/>
        </p:spPr>
        <p:txBody>
          <a:bodyPr wrap="square" rtlCol="0">
            <a:spAutoFit/>
          </a:bodyPr>
          <a:lstStyle/>
          <a:p>
            <a:r>
              <a:rPr lang="en-GB" sz="2800">
                <a:solidFill>
                  <a:schemeClr val="accent1"/>
                </a:solidFill>
              </a:rPr>
              <a:t>50m</a:t>
            </a:r>
          </a:p>
        </p:txBody>
      </p:sp>
      <p:cxnSp>
        <p:nvCxnSpPr>
          <p:cNvPr id="11" name="Straight Arrow Connector 10"/>
          <p:cNvCxnSpPr/>
          <p:nvPr/>
        </p:nvCxnSpPr>
        <p:spPr>
          <a:xfrm>
            <a:off x="4252723" y="951570"/>
            <a:ext cx="0" cy="81009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95682" y="940874"/>
            <a:ext cx="910360" cy="523220"/>
          </a:xfrm>
          <a:prstGeom prst="rect">
            <a:avLst/>
          </a:prstGeom>
          <a:noFill/>
        </p:spPr>
        <p:txBody>
          <a:bodyPr wrap="square" rtlCol="0">
            <a:spAutoFit/>
          </a:bodyPr>
          <a:lstStyle/>
          <a:p>
            <a:r>
              <a:rPr lang="en-GB" sz="2800">
                <a:solidFill>
                  <a:schemeClr val="accent1"/>
                </a:solidFill>
              </a:rPr>
              <a:t>10m</a:t>
            </a:r>
          </a:p>
        </p:txBody>
      </p:sp>
      <p:cxnSp>
        <p:nvCxnSpPr>
          <p:cNvPr id="14" name="Straight Arrow Connector 13"/>
          <p:cNvCxnSpPr/>
          <p:nvPr/>
        </p:nvCxnSpPr>
        <p:spPr>
          <a:xfrm>
            <a:off x="4295682" y="1761660"/>
            <a:ext cx="2922612"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003159" y="1184580"/>
            <a:ext cx="965355" cy="523220"/>
          </a:xfrm>
          <a:prstGeom prst="rect">
            <a:avLst/>
          </a:prstGeom>
          <a:noFill/>
        </p:spPr>
        <p:txBody>
          <a:bodyPr wrap="square" rtlCol="0">
            <a:spAutoFit/>
          </a:bodyPr>
          <a:lstStyle/>
          <a:p>
            <a:r>
              <a:rPr lang="en-GB" sz="2800">
                <a:solidFill>
                  <a:schemeClr val="accent1"/>
                </a:solidFill>
              </a:rPr>
              <a:t>70m</a:t>
            </a:r>
          </a:p>
        </p:txBody>
      </p:sp>
      <p:cxnSp>
        <p:nvCxnSpPr>
          <p:cNvPr id="17" name="Straight Arrow Connector 16"/>
          <p:cNvCxnSpPr/>
          <p:nvPr/>
        </p:nvCxnSpPr>
        <p:spPr>
          <a:xfrm>
            <a:off x="2033718" y="4515966"/>
            <a:ext cx="5184576" cy="0"/>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pic>
        <p:nvPicPr>
          <p:cNvPr id="21" name="Picture 2" descr="https://encrypted-tbn1.gstatic.com/images?q=tbn:ANd9GcTHidab9irRl2k0Q8nEQRLDwKX33Qod-qirmdBdXLK8ycvVOCzKaq8oXi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8515" y="155099"/>
            <a:ext cx="892969" cy="878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2345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2033718" y="951570"/>
            <a:ext cx="0" cy="3564396"/>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43000" y="2301721"/>
            <a:ext cx="1009291" cy="523220"/>
          </a:xfrm>
          <a:prstGeom prst="rect">
            <a:avLst/>
          </a:prstGeom>
          <a:noFill/>
        </p:spPr>
        <p:txBody>
          <a:bodyPr wrap="square" rtlCol="0">
            <a:spAutoFit/>
          </a:bodyPr>
          <a:lstStyle/>
          <a:p>
            <a:r>
              <a:rPr lang="en-GB" sz="2800">
                <a:solidFill>
                  <a:schemeClr val="accent1"/>
                </a:solidFill>
              </a:rPr>
              <a:t>80m</a:t>
            </a:r>
          </a:p>
        </p:txBody>
      </p:sp>
      <p:cxnSp>
        <p:nvCxnSpPr>
          <p:cNvPr id="8" name="Straight Arrow Connector 7"/>
          <p:cNvCxnSpPr/>
          <p:nvPr/>
        </p:nvCxnSpPr>
        <p:spPr>
          <a:xfrm>
            <a:off x="2033718" y="951570"/>
            <a:ext cx="2261964"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573778" y="249493"/>
            <a:ext cx="976867" cy="523220"/>
          </a:xfrm>
          <a:prstGeom prst="rect">
            <a:avLst/>
          </a:prstGeom>
          <a:noFill/>
        </p:spPr>
        <p:txBody>
          <a:bodyPr wrap="square" rtlCol="0">
            <a:spAutoFit/>
          </a:bodyPr>
          <a:lstStyle/>
          <a:p>
            <a:r>
              <a:rPr lang="en-GB" sz="2800">
                <a:solidFill>
                  <a:schemeClr val="accent1"/>
                </a:solidFill>
              </a:rPr>
              <a:t>50m</a:t>
            </a:r>
          </a:p>
        </p:txBody>
      </p:sp>
      <p:cxnSp>
        <p:nvCxnSpPr>
          <p:cNvPr id="11" name="Straight Arrow Connector 10"/>
          <p:cNvCxnSpPr/>
          <p:nvPr/>
        </p:nvCxnSpPr>
        <p:spPr>
          <a:xfrm>
            <a:off x="4252723" y="951570"/>
            <a:ext cx="0" cy="81009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95682" y="940874"/>
            <a:ext cx="962118" cy="523220"/>
          </a:xfrm>
          <a:prstGeom prst="rect">
            <a:avLst/>
          </a:prstGeom>
          <a:noFill/>
        </p:spPr>
        <p:txBody>
          <a:bodyPr wrap="square" rtlCol="0">
            <a:spAutoFit/>
          </a:bodyPr>
          <a:lstStyle/>
          <a:p>
            <a:r>
              <a:rPr lang="en-GB" sz="2800">
                <a:solidFill>
                  <a:schemeClr val="accent1"/>
                </a:solidFill>
              </a:rPr>
              <a:t>10m</a:t>
            </a:r>
          </a:p>
        </p:txBody>
      </p:sp>
      <p:cxnSp>
        <p:nvCxnSpPr>
          <p:cNvPr id="14" name="Straight Arrow Connector 13"/>
          <p:cNvCxnSpPr/>
          <p:nvPr/>
        </p:nvCxnSpPr>
        <p:spPr>
          <a:xfrm>
            <a:off x="4295682" y="1761660"/>
            <a:ext cx="2922612"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003159" y="1184580"/>
            <a:ext cx="965355" cy="523220"/>
          </a:xfrm>
          <a:prstGeom prst="rect">
            <a:avLst/>
          </a:prstGeom>
          <a:noFill/>
        </p:spPr>
        <p:txBody>
          <a:bodyPr wrap="square" rtlCol="0">
            <a:spAutoFit/>
          </a:bodyPr>
          <a:lstStyle/>
          <a:p>
            <a:r>
              <a:rPr lang="en-GB" sz="2800">
                <a:solidFill>
                  <a:schemeClr val="accent1"/>
                </a:solidFill>
              </a:rPr>
              <a:t>70m</a:t>
            </a:r>
          </a:p>
        </p:txBody>
      </p:sp>
      <p:cxnSp>
        <p:nvCxnSpPr>
          <p:cNvPr id="17" name="Straight Arrow Connector 16"/>
          <p:cNvCxnSpPr/>
          <p:nvPr/>
        </p:nvCxnSpPr>
        <p:spPr>
          <a:xfrm>
            <a:off x="2033718" y="4515966"/>
            <a:ext cx="5184576" cy="0"/>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252724" y="3938886"/>
            <a:ext cx="1160353" cy="523220"/>
          </a:xfrm>
          <a:prstGeom prst="rect">
            <a:avLst/>
          </a:prstGeom>
          <a:noFill/>
        </p:spPr>
        <p:txBody>
          <a:bodyPr wrap="square" rtlCol="0">
            <a:spAutoFit/>
          </a:bodyPr>
          <a:lstStyle/>
          <a:p>
            <a:r>
              <a:rPr lang="en-GB" sz="2800">
                <a:solidFill>
                  <a:srgbClr val="FF0000"/>
                </a:solidFill>
              </a:rPr>
              <a:t>120m</a:t>
            </a:r>
          </a:p>
        </p:txBody>
      </p:sp>
      <p:pic>
        <p:nvPicPr>
          <p:cNvPr id="21" name="Picture 2" descr="https://encrypted-tbn1.gstatic.com/images?q=tbn:ANd9GcTHidab9irRl2k0Q8nEQRLDwKX33Qod-qirmdBdXLK8ycvVOCzKaq8oXi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8515" y="155099"/>
            <a:ext cx="892969" cy="878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639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2033718" y="951570"/>
            <a:ext cx="0" cy="3564396"/>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43000" y="2301721"/>
            <a:ext cx="1086929" cy="523220"/>
          </a:xfrm>
          <a:prstGeom prst="rect">
            <a:avLst/>
          </a:prstGeom>
          <a:noFill/>
        </p:spPr>
        <p:txBody>
          <a:bodyPr wrap="square" rtlCol="0">
            <a:spAutoFit/>
          </a:bodyPr>
          <a:lstStyle/>
          <a:p>
            <a:r>
              <a:rPr lang="en-GB" sz="2800">
                <a:solidFill>
                  <a:schemeClr val="accent1"/>
                </a:solidFill>
              </a:rPr>
              <a:t>80m</a:t>
            </a:r>
          </a:p>
        </p:txBody>
      </p:sp>
      <p:cxnSp>
        <p:nvCxnSpPr>
          <p:cNvPr id="8" name="Straight Arrow Connector 7"/>
          <p:cNvCxnSpPr/>
          <p:nvPr/>
        </p:nvCxnSpPr>
        <p:spPr>
          <a:xfrm>
            <a:off x="2033718" y="951570"/>
            <a:ext cx="2261964"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573778" y="249493"/>
            <a:ext cx="976867" cy="523220"/>
          </a:xfrm>
          <a:prstGeom prst="rect">
            <a:avLst/>
          </a:prstGeom>
          <a:noFill/>
        </p:spPr>
        <p:txBody>
          <a:bodyPr wrap="square" rtlCol="0">
            <a:spAutoFit/>
          </a:bodyPr>
          <a:lstStyle/>
          <a:p>
            <a:r>
              <a:rPr lang="en-GB" sz="2800">
                <a:solidFill>
                  <a:schemeClr val="accent1"/>
                </a:solidFill>
              </a:rPr>
              <a:t>50m</a:t>
            </a:r>
          </a:p>
        </p:txBody>
      </p:sp>
      <p:cxnSp>
        <p:nvCxnSpPr>
          <p:cNvPr id="11" name="Straight Arrow Connector 10"/>
          <p:cNvCxnSpPr/>
          <p:nvPr/>
        </p:nvCxnSpPr>
        <p:spPr>
          <a:xfrm>
            <a:off x="4252723" y="951570"/>
            <a:ext cx="0" cy="81009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95682" y="940874"/>
            <a:ext cx="923300" cy="523220"/>
          </a:xfrm>
          <a:prstGeom prst="rect">
            <a:avLst/>
          </a:prstGeom>
          <a:noFill/>
        </p:spPr>
        <p:txBody>
          <a:bodyPr wrap="square" rtlCol="0">
            <a:spAutoFit/>
          </a:bodyPr>
          <a:lstStyle/>
          <a:p>
            <a:r>
              <a:rPr lang="en-GB" sz="2800">
                <a:solidFill>
                  <a:schemeClr val="accent1"/>
                </a:solidFill>
              </a:rPr>
              <a:t>10m</a:t>
            </a:r>
          </a:p>
        </p:txBody>
      </p:sp>
      <p:cxnSp>
        <p:nvCxnSpPr>
          <p:cNvPr id="14" name="Straight Arrow Connector 13"/>
          <p:cNvCxnSpPr/>
          <p:nvPr/>
        </p:nvCxnSpPr>
        <p:spPr>
          <a:xfrm>
            <a:off x="4295682" y="1761660"/>
            <a:ext cx="2922612"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003159" y="1184580"/>
            <a:ext cx="965355" cy="523220"/>
          </a:xfrm>
          <a:prstGeom prst="rect">
            <a:avLst/>
          </a:prstGeom>
          <a:noFill/>
        </p:spPr>
        <p:txBody>
          <a:bodyPr wrap="square" rtlCol="0">
            <a:spAutoFit/>
          </a:bodyPr>
          <a:lstStyle/>
          <a:p>
            <a:r>
              <a:rPr lang="en-GB" sz="2800">
                <a:solidFill>
                  <a:schemeClr val="accent1"/>
                </a:solidFill>
              </a:rPr>
              <a:t>70m</a:t>
            </a:r>
          </a:p>
        </p:txBody>
      </p:sp>
      <p:cxnSp>
        <p:nvCxnSpPr>
          <p:cNvPr id="12" name="Straight Arrow Connector 11"/>
          <p:cNvCxnSpPr/>
          <p:nvPr/>
        </p:nvCxnSpPr>
        <p:spPr>
          <a:xfrm flipV="1">
            <a:off x="7218294" y="1761660"/>
            <a:ext cx="0" cy="2754306"/>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033718" y="4515966"/>
            <a:ext cx="5184576" cy="0"/>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252723" y="3938886"/>
            <a:ext cx="1173293" cy="523220"/>
          </a:xfrm>
          <a:prstGeom prst="rect">
            <a:avLst/>
          </a:prstGeom>
          <a:noFill/>
        </p:spPr>
        <p:txBody>
          <a:bodyPr wrap="square" rtlCol="0">
            <a:spAutoFit/>
          </a:bodyPr>
          <a:lstStyle/>
          <a:p>
            <a:r>
              <a:rPr lang="en-GB" sz="2800">
                <a:solidFill>
                  <a:srgbClr val="FF0000"/>
                </a:solidFill>
              </a:rPr>
              <a:t>120m</a:t>
            </a:r>
          </a:p>
        </p:txBody>
      </p:sp>
      <p:pic>
        <p:nvPicPr>
          <p:cNvPr id="21" name="Picture 2" descr="https://encrypted-tbn1.gstatic.com/images?q=tbn:ANd9GcTHidab9irRl2k0Q8nEQRLDwKX33Qod-qirmdBdXLK8ycvVOCzKaq8oXi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8515" y="155099"/>
            <a:ext cx="892969" cy="878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34280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2033718" y="951570"/>
            <a:ext cx="0" cy="3564396"/>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43000" y="2301721"/>
            <a:ext cx="1073989" cy="523220"/>
          </a:xfrm>
          <a:prstGeom prst="rect">
            <a:avLst/>
          </a:prstGeom>
          <a:noFill/>
        </p:spPr>
        <p:txBody>
          <a:bodyPr wrap="square" rtlCol="0">
            <a:spAutoFit/>
          </a:bodyPr>
          <a:lstStyle/>
          <a:p>
            <a:r>
              <a:rPr lang="en-GB" sz="2800">
                <a:solidFill>
                  <a:schemeClr val="accent1"/>
                </a:solidFill>
              </a:rPr>
              <a:t>80m</a:t>
            </a:r>
          </a:p>
        </p:txBody>
      </p:sp>
      <p:cxnSp>
        <p:nvCxnSpPr>
          <p:cNvPr id="8" name="Straight Arrow Connector 7"/>
          <p:cNvCxnSpPr/>
          <p:nvPr/>
        </p:nvCxnSpPr>
        <p:spPr>
          <a:xfrm>
            <a:off x="2033718" y="951570"/>
            <a:ext cx="2261964"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573778" y="249493"/>
            <a:ext cx="976867" cy="523220"/>
          </a:xfrm>
          <a:prstGeom prst="rect">
            <a:avLst/>
          </a:prstGeom>
          <a:noFill/>
        </p:spPr>
        <p:txBody>
          <a:bodyPr wrap="square" rtlCol="0">
            <a:spAutoFit/>
          </a:bodyPr>
          <a:lstStyle/>
          <a:p>
            <a:r>
              <a:rPr lang="en-GB" sz="2800">
                <a:solidFill>
                  <a:schemeClr val="accent1"/>
                </a:solidFill>
              </a:rPr>
              <a:t>50m</a:t>
            </a:r>
          </a:p>
        </p:txBody>
      </p:sp>
      <p:cxnSp>
        <p:nvCxnSpPr>
          <p:cNvPr id="11" name="Straight Arrow Connector 10"/>
          <p:cNvCxnSpPr/>
          <p:nvPr/>
        </p:nvCxnSpPr>
        <p:spPr>
          <a:xfrm>
            <a:off x="4252723" y="951570"/>
            <a:ext cx="0" cy="81009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95682" y="940874"/>
            <a:ext cx="951027" cy="523220"/>
          </a:xfrm>
          <a:prstGeom prst="rect">
            <a:avLst/>
          </a:prstGeom>
          <a:noFill/>
        </p:spPr>
        <p:txBody>
          <a:bodyPr wrap="square" rtlCol="0">
            <a:spAutoFit/>
          </a:bodyPr>
          <a:lstStyle/>
          <a:p>
            <a:r>
              <a:rPr lang="en-GB" sz="2800">
                <a:solidFill>
                  <a:schemeClr val="accent1"/>
                </a:solidFill>
              </a:rPr>
              <a:t>10m</a:t>
            </a:r>
          </a:p>
        </p:txBody>
      </p:sp>
      <p:cxnSp>
        <p:nvCxnSpPr>
          <p:cNvPr id="14" name="Straight Arrow Connector 13"/>
          <p:cNvCxnSpPr/>
          <p:nvPr/>
        </p:nvCxnSpPr>
        <p:spPr>
          <a:xfrm>
            <a:off x="4295682" y="1761660"/>
            <a:ext cx="2922612"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003159" y="1184580"/>
            <a:ext cx="965355" cy="523220"/>
          </a:xfrm>
          <a:prstGeom prst="rect">
            <a:avLst/>
          </a:prstGeom>
          <a:noFill/>
        </p:spPr>
        <p:txBody>
          <a:bodyPr wrap="square" rtlCol="0">
            <a:spAutoFit/>
          </a:bodyPr>
          <a:lstStyle/>
          <a:p>
            <a:r>
              <a:rPr lang="en-GB" sz="2800">
                <a:solidFill>
                  <a:schemeClr val="accent1"/>
                </a:solidFill>
              </a:rPr>
              <a:t>70m</a:t>
            </a:r>
          </a:p>
        </p:txBody>
      </p:sp>
      <p:cxnSp>
        <p:nvCxnSpPr>
          <p:cNvPr id="12" name="Straight Arrow Connector 11"/>
          <p:cNvCxnSpPr/>
          <p:nvPr/>
        </p:nvCxnSpPr>
        <p:spPr>
          <a:xfrm flipV="1">
            <a:off x="7218294" y="1761660"/>
            <a:ext cx="0" cy="2754306"/>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033718" y="4515966"/>
            <a:ext cx="5184576" cy="0"/>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252724" y="3938886"/>
            <a:ext cx="1225051" cy="523220"/>
          </a:xfrm>
          <a:prstGeom prst="rect">
            <a:avLst/>
          </a:prstGeom>
          <a:noFill/>
        </p:spPr>
        <p:txBody>
          <a:bodyPr wrap="square" rtlCol="0">
            <a:spAutoFit/>
          </a:bodyPr>
          <a:lstStyle/>
          <a:p>
            <a:r>
              <a:rPr lang="en-GB" sz="2800">
                <a:solidFill>
                  <a:srgbClr val="FF0000"/>
                </a:solidFill>
              </a:rPr>
              <a:t>120m</a:t>
            </a:r>
          </a:p>
        </p:txBody>
      </p:sp>
      <p:pic>
        <p:nvPicPr>
          <p:cNvPr id="21" name="Picture 2" descr="https://encrypted-tbn1.gstatic.com/images?q=tbn:ANd9GcTHidab9irRl2k0Q8nEQRLDwKX33Qod-qirmdBdXLK8ycvVOCzKaq8oXi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8515" y="155099"/>
            <a:ext cx="892969" cy="87868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p:cNvSpPr txBox="1"/>
          <p:nvPr/>
        </p:nvSpPr>
        <p:spPr>
          <a:xfrm>
            <a:off x="6241211" y="2850273"/>
            <a:ext cx="963450" cy="523220"/>
          </a:xfrm>
          <a:prstGeom prst="rect">
            <a:avLst/>
          </a:prstGeom>
          <a:noFill/>
        </p:spPr>
        <p:txBody>
          <a:bodyPr wrap="square" rtlCol="0">
            <a:spAutoFit/>
          </a:bodyPr>
          <a:lstStyle/>
          <a:p>
            <a:r>
              <a:rPr lang="en-GB" sz="2800">
                <a:solidFill>
                  <a:srgbClr val="FF0000"/>
                </a:solidFill>
              </a:rPr>
              <a:t>70m</a:t>
            </a:r>
          </a:p>
        </p:txBody>
      </p:sp>
    </p:spTree>
    <p:extLst>
      <p:ext uri="{BB962C8B-B14F-4D97-AF65-F5344CB8AC3E}">
        <p14:creationId xmlns:p14="http://schemas.microsoft.com/office/powerpoint/2010/main" val="12237044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2033718" y="951570"/>
            <a:ext cx="0" cy="3564396"/>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43000" y="2301721"/>
            <a:ext cx="1073989" cy="523220"/>
          </a:xfrm>
          <a:prstGeom prst="rect">
            <a:avLst/>
          </a:prstGeom>
          <a:noFill/>
        </p:spPr>
        <p:txBody>
          <a:bodyPr wrap="square" rtlCol="0">
            <a:spAutoFit/>
          </a:bodyPr>
          <a:lstStyle/>
          <a:p>
            <a:r>
              <a:rPr lang="en-GB" sz="2800">
                <a:solidFill>
                  <a:schemeClr val="accent1"/>
                </a:solidFill>
              </a:rPr>
              <a:t>80m</a:t>
            </a:r>
          </a:p>
        </p:txBody>
      </p:sp>
      <p:cxnSp>
        <p:nvCxnSpPr>
          <p:cNvPr id="8" name="Straight Arrow Connector 7"/>
          <p:cNvCxnSpPr/>
          <p:nvPr/>
        </p:nvCxnSpPr>
        <p:spPr>
          <a:xfrm>
            <a:off x="2033718" y="951570"/>
            <a:ext cx="2261964"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573778" y="249493"/>
            <a:ext cx="976867" cy="523220"/>
          </a:xfrm>
          <a:prstGeom prst="rect">
            <a:avLst/>
          </a:prstGeom>
          <a:noFill/>
        </p:spPr>
        <p:txBody>
          <a:bodyPr wrap="square" rtlCol="0">
            <a:spAutoFit/>
          </a:bodyPr>
          <a:lstStyle/>
          <a:p>
            <a:r>
              <a:rPr lang="en-GB" sz="2800">
                <a:solidFill>
                  <a:schemeClr val="accent1"/>
                </a:solidFill>
              </a:rPr>
              <a:t>50m</a:t>
            </a:r>
          </a:p>
        </p:txBody>
      </p:sp>
      <p:cxnSp>
        <p:nvCxnSpPr>
          <p:cNvPr id="11" name="Straight Arrow Connector 10"/>
          <p:cNvCxnSpPr/>
          <p:nvPr/>
        </p:nvCxnSpPr>
        <p:spPr>
          <a:xfrm>
            <a:off x="4252723" y="951570"/>
            <a:ext cx="0" cy="81009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95682" y="940874"/>
            <a:ext cx="951027" cy="523220"/>
          </a:xfrm>
          <a:prstGeom prst="rect">
            <a:avLst/>
          </a:prstGeom>
          <a:noFill/>
        </p:spPr>
        <p:txBody>
          <a:bodyPr wrap="square" rtlCol="0">
            <a:spAutoFit/>
          </a:bodyPr>
          <a:lstStyle/>
          <a:p>
            <a:r>
              <a:rPr lang="en-GB" sz="2800">
                <a:solidFill>
                  <a:schemeClr val="accent1"/>
                </a:solidFill>
              </a:rPr>
              <a:t>10m</a:t>
            </a:r>
          </a:p>
        </p:txBody>
      </p:sp>
      <p:cxnSp>
        <p:nvCxnSpPr>
          <p:cNvPr id="14" name="Straight Arrow Connector 13"/>
          <p:cNvCxnSpPr/>
          <p:nvPr/>
        </p:nvCxnSpPr>
        <p:spPr>
          <a:xfrm>
            <a:off x="4295682" y="1761660"/>
            <a:ext cx="2922612"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003159" y="1184580"/>
            <a:ext cx="965355" cy="523220"/>
          </a:xfrm>
          <a:prstGeom prst="rect">
            <a:avLst/>
          </a:prstGeom>
          <a:noFill/>
        </p:spPr>
        <p:txBody>
          <a:bodyPr wrap="square" rtlCol="0">
            <a:spAutoFit/>
          </a:bodyPr>
          <a:lstStyle/>
          <a:p>
            <a:r>
              <a:rPr lang="en-GB" sz="2800">
                <a:solidFill>
                  <a:schemeClr val="accent1"/>
                </a:solidFill>
              </a:rPr>
              <a:t>70m</a:t>
            </a:r>
          </a:p>
        </p:txBody>
      </p:sp>
      <p:cxnSp>
        <p:nvCxnSpPr>
          <p:cNvPr id="12" name="Straight Arrow Connector 11"/>
          <p:cNvCxnSpPr/>
          <p:nvPr/>
        </p:nvCxnSpPr>
        <p:spPr>
          <a:xfrm flipV="1">
            <a:off x="7218294" y="1761660"/>
            <a:ext cx="0" cy="2754306"/>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033718" y="4515966"/>
            <a:ext cx="5184576" cy="0"/>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252724" y="3938886"/>
            <a:ext cx="1225051" cy="523220"/>
          </a:xfrm>
          <a:prstGeom prst="rect">
            <a:avLst/>
          </a:prstGeom>
          <a:noFill/>
        </p:spPr>
        <p:txBody>
          <a:bodyPr wrap="square" rtlCol="0">
            <a:spAutoFit/>
          </a:bodyPr>
          <a:lstStyle/>
          <a:p>
            <a:r>
              <a:rPr lang="en-GB" sz="2800">
                <a:solidFill>
                  <a:srgbClr val="FF0000"/>
                </a:solidFill>
              </a:rPr>
              <a:t>120m</a:t>
            </a:r>
          </a:p>
        </p:txBody>
      </p:sp>
      <p:pic>
        <p:nvPicPr>
          <p:cNvPr id="21" name="Picture 2" descr="https://encrypted-tbn1.gstatic.com/images?q=tbn:ANd9GcTHidab9irRl2k0Q8nEQRLDwKX33Qod-qirmdBdXLK8ycvVOCzKaq8oXi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8515" y="155099"/>
            <a:ext cx="892969" cy="87868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p:cNvSpPr txBox="1"/>
          <p:nvPr/>
        </p:nvSpPr>
        <p:spPr>
          <a:xfrm>
            <a:off x="6241211" y="2850273"/>
            <a:ext cx="963450" cy="523220"/>
          </a:xfrm>
          <a:prstGeom prst="rect">
            <a:avLst/>
          </a:prstGeom>
          <a:noFill/>
        </p:spPr>
        <p:txBody>
          <a:bodyPr wrap="square" rtlCol="0">
            <a:spAutoFit/>
          </a:bodyPr>
          <a:lstStyle/>
          <a:p>
            <a:r>
              <a:rPr lang="en-GB" sz="2800">
                <a:solidFill>
                  <a:srgbClr val="FF0000"/>
                </a:solidFill>
              </a:rPr>
              <a:t>70m</a:t>
            </a:r>
          </a:p>
        </p:txBody>
      </p:sp>
      <p:cxnSp>
        <p:nvCxnSpPr>
          <p:cNvPr id="15" name="Straight Arrow Connector 14"/>
          <p:cNvCxnSpPr/>
          <p:nvPr/>
        </p:nvCxnSpPr>
        <p:spPr>
          <a:xfrm flipV="1">
            <a:off x="2033718" y="1761660"/>
            <a:ext cx="5184576" cy="2754306"/>
          </a:xfrm>
          <a:prstGeom prst="straightConnector1">
            <a:avLst/>
          </a:prstGeom>
          <a:ln w="76200">
            <a:solidFill>
              <a:srgbClr val="92D050"/>
            </a:solidFill>
            <a:prstDash val="sysDash"/>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43207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2033718" y="951570"/>
            <a:ext cx="0" cy="3564396"/>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43000" y="2301721"/>
            <a:ext cx="1073989" cy="523220"/>
          </a:xfrm>
          <a:prstGeom prst="rect">
            <a:avLst/>
          </a:prstGeom>
          <a:noFill/>
        </p:spPr>
        <p:txBody>
          <a:bodyPr wrap="square" rtlCol="0">
            <a:spAutoFit/>
          </a:bodyPr>
          <a:lstStyle/>
          <a:p>
            <a:r>
              <a:rPr lang="en-GB" sz="2800">
                <a:solidFill>
                  <a:schemeClr val="accent1"/>
                </a:solidFill>
              </a:rPr>
              <a:t>80m</a:t>
            </a:r>
          </a:p>
        </p:txBody>
      </p:sp>
      <p:cxnSp>
        <p:nvCxnSpPr>
          <p:cNvPr id="8" name="Straight Arrow Connector 7"/>
          <p:cNvCxnSpPr/>
          <p:nvPr/>
        </p:nvCxnSpPr>
        <p:spPr>
          <a:xfrm>
            <a:off x="2033718" y="951570"/>
            <a:ext cx="2261964"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573778" y="249493"/>
            <a:ext cx="976867" cy="523220"/>
          </a:xfrm>
          <a:prstGeom prst="rect">
            <a:avLst/>
          </a:prstGeom>
          <a:noFill/>
        </p:spPr>
        <p:txBody>
          <a:bodyPr wrap="square" rtlCol="0">
            <a:spAutoFit/>
          </a:bodyPr>
          <a:lstStyle/>
          <a:p>
            <a:r>
              <a:rPr lang="en-GB" sz="2800">
                <a:solidFill>
                  <a:schemeClr val="accent1"/>
                </a:solidFill>
              </a:rPr>
              <a:t>50m</a:t>
            </a:r>
          </a:p>
        </p:txBody>
      </p:sp>
      <p:cxnSp>
        <p:nvCxnSpPr>
          <p:cNvPr id="11" name="Straight Arrow Connector 10"/>
          <p:cNvCxnSpPr/>
          <p:nvPr/>
        </p:nvCxnSpPr>
        <p:spPr>
          <a:xfrm>
            <a:off x="4252723" y="951570"/>
            <a:ext cx="0" cy="81009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95682" y="940874"/>
            <a:ext cx="951027" cy="523220"/>
          </a:xfrm>
          <a:prstGeom prst="rect">
            <a:avLst/>
          </a:prstGeom>
          <a:noFill/>
        </p:spPr>
        <p:txBody>
          <a:bodyPr wrap="square" rtlCol="0">
            <a:spAutoFit/>
          </a:bodyPr>
          <a:lstStyle/>
          <a:p>
            <a:r>
              <a:rPr lang="en-GB" sz="2800">
                <a:solidFill>
                  <a:schemeClr val="accent1"/>
                </a:solidFill>
              </a:rPr>
              <a:t>10m</a:t>
            </a:r>
          </a:p>
        </p:txBody>
      </p:sp>
      <p:cxnSp>
        <p:nvCxnSpPr>
          <p:cNvPr id="14" name="Straight Arrow Connector 13"/>
          <p:cNvCxnSpPr/>
          <p:nvPr/>
        </p:nvCxnSpPr>
        <p:spPr>
          <a:xfrm>
            <a:off x="4295682" y="1761660"/>
            <a:ext cx="2922612"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003159" y="1184580"/>
            <a:ext cx="965355" cy="523220"/>
          </a:xfrm>
          <a:prstGeom prst="rect">
            <a:avLst/>
          </a:prstGeom>
          <a:noFill/>
        </p:spPr>
        <p:txBody>
          <a:bodyPr wrap="square" rtlCol="0">
            <a:spAutoFit/>
          </a:bodyPr>
          <a:lstStyle/>
          <a:p>
            <a:r>
              <a:rPr lang="en-GB" sz="2800">
                <a:solidFill>
                  <a:schemeClr val="accent1"/>
                </a:solidFill>
              </a:rPr>
              <a:t>70m</a:t>
            </a:r>
          </a:p>
        </p:txBody>
      </p:sp>
      <p:cxnSp>
        <p:nvCxnSpPr>
          <p:cNvPr id="12" name="Straight Arrow Connector 11"/>
          <p:cNvCxnSpPr/>
          <p:nvPr/>
        </p:nvCxnSpPr>
        <p:spPr>
          <a:xfrm flipV="1">
            <a:off x="7218294" y="1761660"/>
            <a:ext cx="0" cy="2754306"/>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033718" y="4515966"/>
            <a:ext cx="5184576" cy="0"/>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252724" y="3938886"/>
            <a:ext cx="1225051" cy="523220"/>
          </a:xfrm>
          <a:prstGeom prst="rect">
            <a:avLst/>
          </a:prstGeom>
          <a:noFill/>
        </p:spPr>
        <p:txBody>
          <a:bodyPr wrap="square" rtlCol="0">
            <a:spAutoFit/>
          </a:bodyPr>
          <a:lstStyle/>
          <a:p>
            <a:r>
              <a:rPr lang="en-GB" sz="2800">
                <a:solidFill>
                  <a:srgbClr val="FF0000"/>
                </a:solidFill>
              </a:rPr>
              <a:t>120m</a:t>
            </a:r>
          </a:p>
        </p:txBody>
      </p:sp>
      <p:pic>
        <p:nvPicPr>
          <p:cNvPr id="21" name="Picture 2" descr="https://encrypted-tbn1.gstatic.com/images?q=tbn:ANd9GcTHidab9irRl2k0Q8nEQRLDwKX33Qod-qirmdBdXLK8ycvVOCzKaq8oXi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8515" y="155099"/>
            <a:ext cx="892969" cy="87868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p:cNvSpPr txBox="1"/>
          <p:nvPr/>
        </p:nvSpPr>
        <p:spPr>
          <a:xfrm>
            <a:off x="6241211" y="2850273"/>
            <a:ext cx="963450" cy="523220"/>
          </a:xfrm>
          <a:prstGeom prst="rect">
            <a:avLst/>
          </a:prstGeom>
          <a:noFill/>
        </p:spPr>
        <p:txBody>
          <a:bodyPr wrap="square" rtlCol="0">
            <a:spAutoFit/>
          </a:bodyPr>
          <a:lstStyle/>
          <a:p>
            <a:r>
              <a:rPr lang="en-GB" sz="2800">
                <a:solidFill>
                  <a:srgbClr val="FF0000"/>
                </a:solidFill>
              </a:rPr>
              <a:t>70m</a:t>
            </a:r>
          </a:p>
        </p:txBody>
      </p:sp>
      <p:cxnSp>
        <p:nvCxnSpPr>
          <p:cNvPr id="15" name="Straight Arrow Connector 14"/>
          <p:cNvCxnSpPr/>
          <p:nvPr/>
        </p:nvCxnSpPr>
        <p:spPr>
          <a:xfrm flipV="1">
            <a:off x="2033718" y="1761660"/>
            <a:ext cx="5184576" cy="2754306"/>
          </a:xfrm>
          <a:prstGeom prst="straightConnector1">
            <a:avLst/>
          </a:prstGeom>
          <a:ln w="76200">
            <a:solidFill>
              <a:srgbClr val="92D05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rot="19923568">
            <a:off x="2573777" y="2588663"/>
            <a:ext cx="3253367" cy="523220"/>
          </a:xfrm>
          <a:prstGeom prst="rect">
            <a:avLst/>
          </a:prstGeom>
          <a:noFill/>
        </p:spPr>
        <p:txBody>
          <a:bodyPr wrap="square" rtlCol="0">
            <a:spAutoFit/>
          </a:bodyPr>
          <a:lstStyle/>
          <a:p>
            <a:r>
              <a:rPr lang="en-GB" sz="2800">
                <a:solidFill>
                  <a:srgbClr val="92D050"/>
                </a:solidFill>
              </a:rPr>
              <a:t>120</a:t>
            </a:r>
            <a:r>
              <a:rPr lang="en-GB" sz="2800" baseline="30000">
                <a:solidFill>
                  <a:srgbClr val="92D050"/>
                </a:solidFill>
              </a:rPr>
              <a:t>2</a:t>
            </a:r>
            <a:r>
              <a:rPr lang="en-GB" sz="2800">
                <a:solidFill>
                  <a:srgbClr val="92D050"/>
                </a:solidFill>
              </a:rPr>
              <a:t> + 70</a:t>
            </a:r>
            <a:r>
              <a:rPr lang="en-GB" sz="2800" baseline="30000">
                <a:solidFill>
                  <a:srgbClr val="92D050"/>
                </a:solidFill>
              </a:rPr>
              <a:t>2</a:t>
            </a:r>
            <a:r>
              <a:rPr lang="en-GB" sz="2800">
                <a:solidFill>
                  <a:srgbClr val="92D050"/>
                </a:solidFill>
              </a:rPr>
              <a:t> = x</a:t>
            </a:r>
            <a:r>
              <a:rPr lang="en-GB" sz="2800" baseline="30000">
                <a:solidFill>
                  <a:srgbClr val="92D050"/>
                </a:solidFill>
              </a:rPr>
              <a:t>2</a:t>
            </a:r>
            <a:endParaRPr lang="en-GB" sz="2800">
              <a:solidFill>
                <a:srgbClr val="92D050"/>
              </a:solidFill>
            </a:endParaRPr>
          </a:p>
        </p:txBody>
      </p:sp>
    </p:spTree>
    <p:extLst>
      <p:ext uri="{BB962C8B-B14F-4D97-AF65-F5344CB8AC3E}">
        <p14:creationId xmlns:p14="http://schemas.microsoft.com/office/powerpoint/2010/main" val="38262139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2033718" y="951570"/>
            <a:ext cx="0" cy="3564396"/>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43000" y="2301721"/>
            <a:ext cx="1073989" cy="523220"/>
          </a:xfrm>
          <a:prstGeom prst="rect">
            <a:avLst/>
          </a:prstGeom>
          <a:noFill/>
        </p:spPr>
        <p:txBody>
          <a:bodyPr wrap="square" rtlCol="0">
            <a:spAutoFit/>
          </a:bodyPr>
          <a:lstStyle/>
          <a:p>
            <a:r>
              <a:rPr lang="en-GB" sz="2800">
                <a:solidFill>
                  <a:schemeClr val="accent1"/>
                </a:solidFill>
              </a:rPr>
              <a:t>80m</a:t>
            </a:r>
          </a:p>
        </p:txBody>
      </p:sp>
      <p:cxnSp>
        <p:nvCxnSpPr>
          <p:cNvPr id="8" name="Straight Arrow Connector 7"/>
          <p:cNvCxnSpPr/>
          <p:nvPr/>
        </p:nvCxnSpPr>
        <p:spPr>
          <a:xfrm>
            <a:off x="2033718" y="951570"/>
            <a:ext cx="2261964"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573778" y="249493"/>
            <a:ext cx="976867" cy="523220"/>
          </a:xfrm>
          <a:prstGeom prst="rect">
            <a:avLst/>
          </a:prstGeom>
          <a:noFill/>
        </p:spPr>
        <p:txBody>
          <a:bodyPr wrap="square" rtlCol="0">
            <a:spAutoFit/>
          </a:bodyPr>
          <a:lstStyle/>
          <a:p>
            <a:r>
              <a:rPr lang="en-GB" sz="2800">
                <a:solidFill>
                  <a:schemeClr val="accent1"/>
                </a:solidFill>
              </a:rPr>
              <a:t>50m</a:t>
            </a:r>
          </a:p>
        </p:txBody>
      </p:sp>
      <p:cxnSp>
        <p:nvCxnSpPr>
          <p:cNvPr id="11" name="Straight Arrow Connector 10"/>
          <p:cNvCxnSpPr/>
          <p:nvPr/>
        </p:nvCxnSpPr>
        <p:spPr>
          <a:xfrm>
            <a:off x="4252723" y="951570"/>
            <a:ext cx="0" cy="81009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95682" y="940874"/>
            <a:ext cx="951027" cy="523220"/>
          </a:xfrm>
          <a:prstGeom prst="rect">
            <a:avLst/>
          </a:prstGeom>
          <a:noFill/>
        </p:spPr>
        <p:txBody>
          <a:bodyPr wrap="square" rtlCol="0">
            <a:spAutoFit/>
          </a:bodyPr>
          <a:lstStyle/>
          <a:p>
            <a:r>
              <a:rPr lang="en-GB" sz="2800">
                <a:solidFill>
                  <a:schemeClr val="accent1"/>
                </a:solidFill>
              </a:rPr>
              <a:t>10m</a:t>
            </a:r>
          </a:p>
        </p:txBody>
      </p:sp>
      <p:cxnSp>
        <p:nvCxnSpPr>
          <p:cNvPr id="14" name="Straight Arrow Connector 13"/>
          <p:cNvCxnSpPr/>
          <p:nvPr/>
        </p:nvCxnSpPr>
        <p:spPr>
          <a:xfrm>
            <a:off x="4295682" y="1761660"/>
            <a:ext cx="2922612"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003159" y="1184580"/>
            <a:ext cx="965355" cy="523220"/>
          </a:xfrm>
          <a:prstGeom prst="rect">
            <a:avLst/>
          </a:prstGeom>
          <a:noFill/>
        </p:spPr>
        <p:txBody>
          <a:bodyPr wrap="square" rtlCol="0">
            <a:spAutoFit/>
          </a:bodyPr>
          <a:lstStyle/>
          <a:p>
            <a:r>
              <a:rPr lang="en-GB" sz="2800">
                <a:solidFill>
                  <a:schemeClr val="accent1"/>
                </a:solidFill>
              </a:rPr>
              <a:t>70m</a:t>
            </a:r>
          </a:p>
        </p:txBody>
      </p:sp>
      <p:cxnSp>
        <p:nvCxnSpPr>
          <p:cNvPr id="12" name="Straight Arrow Connector 11"/>
          <p:cNvCxnSpPr/>
          <p:nvPr/>
        </p:nvCxnSpPr>
        <p:spPr>
          <a:xfrm flipV="1">
            <a:off x="7218294" y="1761660"/>
            <a:ext cx="0" cy="2754306"/>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033718" y="4515966"/>
            <a:ext cx="5184576" cy="0"/>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252724" y="3938886"/>
            <a:ext cx="1225051" cy="523220"/>
          </a:xfrm>
          <a:prstGeom prst="rect">
            <a:avLst/>
          </a:prstGeom>
          <a:noFill/>
        </p:spPr>
        <p:txBody>
          <a:bodyPr wrap="square" rtlCol="0">
            <a:spAutoFit/>
          </a:bodyPr>
          <a:lstStyle/>
          <a:p>
            <a:r>
              <a:rPr lang="en-GB" sz="2800">
                <a:solidFill>
                  <a:srgbClr val="FF0000"/>
                </a:solidFill>
              </a:rPr>
              <a:t>120m</a:t>
            </a:r>
          </a:p>
        </p:txBody>
      </p:sp>
      <p:pic>
        <p:nvPicPr>
          <p:cNvPr id="21" name="Picture 2" descr="https://encrypted-tbn1.gstatic.com/images?q=tbn:ANd9GcTHidab9irRl2k0Q8nEQRLDwKX33Qod-qirmdBdXLK8ycvVOCzKaq8oXi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8515" y="155099"/>
            <a:ext cx="892969" cy="87868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p:cNvSpPr txBox="1"/>
          <p:nvPr/>
        </p:nvSpPr>
        <p:spPr>
          <a:xfrm>
            <a:off x="6241211" y="2850273"/>
            <a:ext cx="963450" cy="523220"/>
          </a:xfrm>
          <a:prstGeom prst="rect">
            <a:avLst/>
          </a:prstGeom>
          <a:noFill/>
        </p:spPr>
        <p:txBody>
          <a:bodyPr wrap="square" rtlCol="0">
            <a:spAutoFit/>
          </a:bodyPr>
          <a:lstStyle/>
          <a:p>
            <a:r>
              <a:rPr lang="en-GB" sz="2800">
                <a:solidFill>
                  <a:srgbClr val="FF0000"/>
                </a:solidFill>
              </a:rPr>
              <a:t>70m</a:t>
            </a:r>
          </a:p>
        </p:txBody>
      </p:sp>
      <p:cxnSp>
        <p:nvCxnSpPr>
          <p:cNvPr id="15" name="Straight Arrow Connector 14"/>
          <p:cNvCxnSpPr/>
          <p:nvPr/>
        </p:nvCxnSpPr>
        <p:spPr>
          <a:xfrm flipV="1">
            <a:off x="2033718" y="1761660"/>
            <a:ext cx="5184576" cy="2754306"/>
          </a:xfrm>
          <a:prstGeom prst="straightConnector1">
            <a:avLst/>
          </a:prstGeom>
          <a:ln w="76200">
            <a:solidFill>
              <a:srgbClr val="92D05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669971" y="2301721"/>
            <a:ext cx="1268836" cy="523220"/>
          </a:xfrm>
          <a:prstGeom prst="rect">
            <a:avLst/>
          </a:prstGeom>
          <a:noFill/>
        </p:spPr>
        <p:txBody>
          <a:bodyPr wrap="square" rtlCol="0">
            <a:spAutoFit/>
          </a:bodyPr>
          <a:lstStyle/>
          <a:p>
            <a:r>
              <a:rPr lang="en-GB" sz="2800">
                <a:solidFill>
                  <a:srgbClr val="92D050"/>
                </a:solidFill>
              </a:rPr>
              <a:t>139m</a:t>
            </a:r>
          </a:p>
        </p:txBody>
      </p:sp>
    </p:spTree>
    <p:extLst>
      <p:ext uri="{BB962C8B-B14F-4D97-AF65-F5344CB8AC3E}">
        <p14:creationId xmlns:p14="http://schemas.microsoft.com/office/powerpoint/2010/main" val="12684462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4"/>
          <p:cNvCxnSpPr/>
          <p:nvPr/>
        </p:nvCxnSpPr>
        <p:spPr>
          <a:xfrm flipV="1">
            <a:off x="2033718" y="951570"/>
            <a:ext cx="0" cy="3564396"/>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43000" y="2301721"/>
            <a:ext cx="1073989" cy="523220"/>
          </a:xfrm>
          <a:prstGeom prst="rect">
            <a:avLst/>
          </a:prstGeom>
          <a:noFill/>
        </p:spPr>
        <p:txBody>
          <a:bodyPr wrap="square" rtlCol="0">
            <a:spAutoFit/>
          </a:bodyPr>
          <a:lstStyle/>
          <a:p>
            <a:r>
              <a:rPr lang="en-GB" sz="2800">
                <a:solidFill>
                  <a:schemeClr val="accent1"/>
                </a:solidFill>
              </a:rPr>
              <a:t>80m</a:t>
            </a:r>
          </a:p>
        </p:txBody>
      </p:sp>
      <p:cxnSp>
        <p:nvCxnSpPr>
          <p:cNvPr id="8" name="Straight Arrow Connector 7"/>
          <p:cNvCxnSpPr/>
          <p:nvPr/>
        </p:nvCxnSpPr>
        <p:spPr>
          <a:xfrm>
            <a:off x="2033718" y="951570"/>
            <a:ext cx="2261964"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573778" y="249493"/>
            <a:ext cx="976867" cy="523220"/>
          </a:xfrm>
          <a:prstGeom prst="rect">
            <a:avLst/>
          </a:prstGeom>
          <a:noFill/>
        </p:spPr>
        <p:txBody>
          <a:bodyPr wrap="square" rtlCol="0">
            <a:spAutoFit/>
          </a:bodyPr>
          <a:lstStyle/>
          <a:p>
            <a:r>
              <a:rPr lang="en-GB" sz="2800">
                <a:solidFill>
                  <a:schemeClr val="accent1"/>
                </a:solidFill>
              </a:rPr>
              <a:t>50m</a:t>
            </a:r>
          </a:p>
        </p:txBody>
      </p:sp>
      <p:cxnSp>
        <p:nvCxnSpPr>
          <p:cNvPr id="11" name="Straight Arrow Connector 10"/>
          <p:cNvCxnSpPr/>
          <p:nvPr/>
        </p:nvCxnSpPr>
        <p:spPr>
          <a:xfrm>
            <a:off x="4252723" y="951570"/>
            <a:ext cx="0" cy="81009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295682" y="940874"/>
            <a:ext cx="951027" cy="523220"/>
          </a:xfrm>
          <a:prstGeom prst="rect">
            <a:avLst/>
          </a:prstGeom>
          <a:noFill/>
        </p:spPr>
        <p:txBody>
          <a:bodyPr wrap="square" rtlCol="0">
            <a:spAutoFit/>
          </a:bodyPr>
          <a:lstStyle/>
          <a:p>
            <a:r>
              <a:rPr lang="en-GB" sz="2800">
                <a:solidFill>
                  <a:schemeClr val="accent1"/>
                </a:solidFill>
              </a:rPr>
              <a:t>10m</a:t>
            </a:r>
          </a:p>
        </p:txBody>
      </p:sp>
      <p:cxnSp>
        <p:nvCxnSpPr>
          <p:cNvPr id="14" name="Straight Arrow Connector 13"/>
          <p:cNvCxnSpPr/>
          <p:nvPr/>
        </p:nvCxnSpPr>
        <p:spPr>
          <a:xfrm>
            <a:off x="4295682" y="1761660"/>
            <a:ext cx="2922612" cy="0"/>
          </a:xfrm>
          <a:prstGeom prst="straightConnector1">
            <a:avLst/>
          </a:prstGeom>
          <a:ln w="76200">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003159" y="1184580"/>
            <a:ext cx="965355" cy="523220"/>
          </a:xfrm>
          <a:prstGeom prst="rect">
            <a:avLst/>
          </a:prstGeom>
          <a:noFill/>
        </p:spPr>
        <p:txBody>
          <a:bodyPr wrap="square" rtlCol="0">
            <a:spAutoFit/>
          </a:bodyPr>
          <a:lstStyle/>
          <a:p>
            <a:r>
              <a:rPr lang="en-GB" sz="2800">
                <a:solidFill>
                  <a:schemeClr val="accent1"/>
                </a:solidFill>
              </a:rPr>
              <a:t>70m</a:t>
            </a:r>
          </a:p>
        </p:txBody>
      </p:sp>
      <p:cxnSp>
        <p:nvCxnSpPr>
          <p:cNvPr id="12" name="Straight Arrow Connector 11"/>
          <p:cNvCxnSpPr/>
          <p:nvPr/>
        </p:nvCxnSpPr>
        <p:spPr>
          <a:xfrm flipV="1">
            <a:off x="7218294" y="1761660"/>
            <a:ext cx="0" cy="2754306"/>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2033718" y="4515966"/>
            <a:ext cx="5184576" cy="0"/>
          </a:xfrm>
          <a:prstGeom prst="straightConnector1">
            <a:avLst/>
          </a:prstGeom>
          <a:ln w="76200">
            <a:solidFill>
              <a:srgbClr val="FF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252724" y="3938886"/>
            <a:ext cx="1225051" cy="523220"/>
          </a:xfrm>
          <a:prstGeom prst="rect">
            <a:avLst/>
          </a:prstGeom>
          <a:noFill/>
        </p:spPr>
        <p:txBody>
          <a:bodyPr wrap="square" rtlCol="0">
            <a:spAutoFit/>
          </a:bodyPr>
          <a:lstStyle/>
          <a:p>
            <a:r>
              <a:rPr lang="en-GB" sz="2800">
                <a:solidFill>
                  <a:srgbClr val="FF0000"/>
                </a:solidFill>
              </a:rPr>
              <a:t>120m</a:t>
            </a:r>
          </a:p>
        </p:txBody>
      </p:sp>
      <p:pic>
        <p:nvPicPr>
          <p:cNvPr id="21" name="Picture 2" descr="https://encrypted-tbn1.gstatic.com/images?q=tbn:ANd9GcTHidab9irRl2k0Q8nEQRLDwKX33Qod-qirmdBdXLK8ycvVOCzKaq8oXi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8515" y="155099"/>
            <a:ext cx="892969" cy="87868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p:cNvSpPr txBox="1"/>
          <p:nvPr/>
        </p:nvSpPr>
        <p:spPr>
          <a:xfrm>
            <a:off x="6241211" y="2850273"/>
            <a:ext cx="963450" cy="523220"/>
          </a:xfrm>
          <a:prstGeom prst="rect">
            <a:avLst/>
          </a:prstGeom>
          <a:noFill/>
        </p:spPr>
        <p:txBody>
          <a:bodyPr wrap="square" rtlCol="0">
            <a:spAutoFit/>
          </a:bodyPr>
          <a:lstStyle/>
          <a:p>
            <a:r>
              <a:rPr lang="en-GB" sz="2800">
                <a:solidFill>
                  <a:srgbClr val="FF0000"/>
                </a:solidFill>
              </a:rPr>
              <a:t>70m</a:t>
            </a:r>
          </a:p>
        </p:txBody>
      </p:sp>
      <p:cxnSp>
        <p:nvCxnSpPr>
          <p:cNvPr id="15" name="Straight Arrow Connector 14"/>
          <p:cNvCxnSpPr/>
          <p:nvPr/>
        </p:nvCxnSpPr>
        <p:spPr>
          <a:xfrm flipV="1">
            <a:off x="2033718" y="1761660"/>
            <a:ext cx="5184576" cy="2754306"/>
          </a:xfrm>
          <a:prstGeom prst="straightConnector1">
            <a:avLst/>
          </a:prstGeom>
          <a:ln w="76200">
            <a:solidFill>
              <a:srgbClr val="92D05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669971" y="2301721"/>
            <a:ext cx="1268836" cy="523220"/>
          </a:xfrm>
          <a:prstGeom prst="rect">
            <a:avLst/>
          </a:prstGeom>
          <a:noFill/>
        </p:spPr>
        <p:txBody>
          <a:bodyPr wrap="square" rtlCol="0">
            <a:spAutoFit/>
          </a:bodyPr>
          <a:lstStyle/>
          <a:p>
            <a:r>
              <a:rPr lang="en-GB" sz="2800">
                <a:solidFill>
                  <a:srgbClr val="92D050"/>
                </a:solidFill>
              </a:rPr>
              <a:t>139m</a:t>
            </a:r>
          </a:p>
        </p:txBody>
      </p:sp>
      <p:sp>
        <p:nvSpPr>
          <p:cNvPr id="20" name="TextBox 19"/>
          <p:cNvSpPr txBox="1"/>
          <p:nvPr/>
        </p:nvSpPr>
        <p:spPr>
          <a:xfrm>
            <a:off x="4732321" y="2283209"/>
            <a:ext cx="1268836" cy="523220"/>
          </a:xfrm>
          <a:prstGeom prst="rect">
            <a:avLst/>
          </a:prstGeom>
          <a:noFill/>
        </p:spPr>
        <p:txBody>
          <a:bodyPr wrap="square" rtlCol="0">
            <a:spAutoFit/>
          </a:bodyPr>
          <a:lstStyle/>
          <a:p>
            <a:r>
              <a:rPr lang="en-GB" sz="2800">
                <a:solidFill>
                  <a:srgbClr val="92D050"/>
                </a:solidFill>
              </a:rPr>
              <a:t>NE</a:t>
            </a:r>
          </a:p>
        </p:txBody>
      </p:sp>
    </p:spTree>
    <p:extLst>
      <p:ext uri="{BB962C8B-B14F-4D97-AF65-F5344CB8AC3E}">
        <p14:creationId xmlns:p14="http://schemas.microsoft.com/office/powerpoint/2010/main" val="9195472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a:extLst>
              <a:ext uri="{FF2B5EF4-FFF2-40B4-BE49-F238E27FC236}">
                <a16:creationId xmlns:a16="http://schemas.microsoft.com/office/drawing/2014/main" id="{52BBC505-B55E-4F35-90E0-6B2EAD3268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96978" y="37505"/>
            <a:ext cx="1236744" cy="1236744"/>
          </a:xfrm>
          <a:prstGeom prst="rect">
            <a:avLst/>
          </a:prstGeom>
        </p:spPr>
      </p:pic>
      <p:sp>
        <p:nvSpPr>
          <p:cNvPr id="4" name="Title 1">
            <a:extLst>
              <a:ext uri="{FF2B5EF4-FFF2-40B4-BE49-F238E27FC236}">
                <a16:creationId xmlns:a16="http://schemas.microsoft.com/office/drawing/2014/main" id="{9C6D8B89-EF21-4AD5-BBFD-56220487E9E5}"/>
              </a:ext>
            </a:extLst>
          </p:cNvPr>
          <p:cNvSpPr txBox="1">
            <a:spLocks/>
          </p:cNvSpPr>
          <p:nvPr/>
        </p:nvSpPr>
        <p:spPr>
          <a:xfrm>
            <a:off x="577086" y="178892"/>
            <a:ext cx="7886700" cy="5849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3300"/>
              <a:t>SPEED VS VELOCITY</a:t>
            </a:r>
          </a:p>
        </p:txBody>
      </p:sp>
      <p:sp>
        <p:nvSpPr>
          <p:cNvPr id="6" name="Rectangle 5">
            <a:extLst>
              <a:ext uri="{FF2B5EF4-FFF2-40B4-BE49-F238E27FC236}">
                <a16:creationId xmlns:a16="http://schemas.microsoft.com/office/drawing/2014/main" id="{8673C768-6835-497A-B690-984528A433CE}"/>
              </a:ext>
            </a:extLst>
          </p:cNvPr>
          <p:cNvSpPr/>
          <p:nvPr/>
        </p:nvSpPr>
        <p:spPr>
          <a:xfrm>
            <a:off x="298450" y="1071339"/>
            <a:ext cx="8674099" cy="3000821"/>
          </a:xfrm>
          <a:prstGeom prst="rect">
            <a:avLst/>
          </a:prstGeom>
        </p:spPr>
        <p:txBody>
          <a:bodyPr wrap="square">
            <a:spAutoFit/>
          </a:bodyPr>
          <a:lstStyle/>
          <a:p>
            <a:pPr marL="342900" indent="-342900">
              <a:buFont typeface="Arial" panose="020B0604020202020204" pitchFamily="34" charset="0"/>
              <a:buChar char="•"/>
            </a:pPr>
            <a:r>
              <a:rPr lang="en-GB" sz="2100">
                <a:solidFill>
                  <a:srgbClr val="FF0000"/>
                </a:solidFill>
              </a:rPr>
              <a:t>Speed</a:t>
            </a:r>
            <a:r>
              <a:rPr lang="en-GB" sz="2100"/>
              <a:t> is a measure of how quickly an object is travelling. </a:t>
            </a:r>
            <a:br>
              <a:rPr lang="en-GB" sz="2100"/>
            </a:br>
            <a:r>
              <a:rPr lang="en-GB" sz="2100"/>
              <a:t>It is </a:t>
            </a:r>
            <a:r>
              <a:rPr lang="en-AU" sz="2100"/>
              <a:t>a </a:t>
            </a:r>
            <a:r>
              <a:rPr lang="en-AU" sz="2100">
                <a:solidFill>
                  <a:srgbClr val="FF0000"/>
                </a:solidFill>
              </a:rPr>
              <a:t>scalar</a:t>
            </a:r>
            <a:r>
              <a:rPr lang="en-AU" sz="2100"/>
              <a:t> quantity.</a:t>
            </a:r>
          </a:p>
          <a:p>
            <a:r>
              <a:rPr lang="en-GB" sz="2100">
                <a:sym typeface="Wingdings" panose="05000000000000000000" pitchFamily="2" charset="2"/>
              </a:rPr>
              <a:t>	 </a:t>
            </a:r>
            <a:r>
              <a:rPr lang="en-GB" sz="2100"/>
              <a:t>It is the rate of change of distance with respect to 		time.</a:t>
            </a:r>
            <a:endParaRPr lang="en-AU" sz="2100"/>
          </a:p>
          <a:p>
            <a:pPr marL="342900" indent="-342900">
              <a:buFont typeface="Arial" panose="020B0604020202020204" pitchFamily="34" charset="0"/>
              <a:buChar char="•"/>
            </a:pPr>
            <a:endParaRPr lang="en-AU" sz="2100"/>
          </a:p>
          <a:p>
            <a:pPr marL="342900" indent="-342900">
              <a:buFont typeface="Arial" panose="020B0604020202020204" pitchFamily="34" charset="0"/>
              <a:buChar char="•"/>
            </a:pPr>
            <a:r>
              <a:rPr lang="en-GB" sz="2100">
                <a:solidFill>
                  <a:srgbClr val="FF0000"/>
                </a:solidFill>
              </a:rPr>
              <a:t>Velocity</a:t>
            </a:r>
            <a:r>
              <a:rPr lang="en-GB" sz="2100"/>
              <a:t> is a measure of how quickly an object is travelling and its direction. It is a </a:t>
            </a:r>
            <a:r>
              <a:rPr lang="en-GB" sz="2100">
                <a:solidFill>
                  <a:srgbClr val="FF0000"/>
                </a:solidFill>
              </a:rPr>
              <a:t>vector</a:t>
            </a:r>
            <a:r>
              <a:rPr lang="en-GB" sz="2100"/>
              <a:t> quantity. </a:t>
            </a:r>
          </a:p>
          <a:p>
            <a:r>
              <a:rPr lang="en-GB" sz="2100"/>
              <a:t>	</a:t>
            </a:r>
            <a:r>
              <a:rPr lang="en-GB" sz="2100">
                <a:sym typeface="Wingdings" panose="05000000000000000000" pitchFamily="2" charset="2"/>
              </a:rPr>
              <a:t> </a:t>
            </a:r>
            <a:r>
              <a:rPr lang="en-GB" sz="2100"/>
              <a:t>It is the rate of change of displacement with respect to 		time.</a:t>
            </a:r>
            <a:endParaRPr lang="en-AU" sz="2100"/>
          </a:p>
        </p:txBody>
      </p:sp>
    </p:spTree>
    <p:extLst>
      <p:ext uri="{BB962C8B-B14F-4D97-AF65-F5344CB8AC3E}">
        <p14:creationId xmlns:p14="http://schemas.microsoft.com/office/powerpoint/2010/main" val="732348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5"/>
          <p:cNvSpPr txBox="1">
            <a:spLocks noGrp="1"/>
          </p:cNvSpPr>
          <p:nvPr>
            <p:ph type="body" idx="1"/>
          </p:nvPr>
        </p:nvSpPr>
        <p:spPr>
          <a:xfrm>
            <a:off x="709449" y="566200"/>
            <a:ext cx="7906649" cy="409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2400" b="1"/>
              <a:t>Year 10 Physics – Intro Kahoot</a:t>
            </a:r>
          </a:p>
          <a:p>
            <a:pPr marL="0" lvl="0" indent="0" algn="ctr" rtl="0">
              <a:spcBef>
                <a:spcPts val="0"/>
              </a:spcBef>
              <a:spcAft>
                <a:spcPts val="1600"/>
              </a:spcAft>
              <a:buNone/>
            </a:pPr>
            <a:endParaRPr lang="en-US" sz="2400" b="1"/>
          </a:p>
          <a:p>
            <a:pPr marL="0" lvl="0" indent="0" rtl="0">
              <a:spcBef>
                <a:spcPts val="0"/>
              </a:spcBef>
              <a:spcAft>
                <a:spcPts val="1600"/>
              </a:spcAft>
              <a:buNone/>
            </a:pPr>
            <a:r>
              <a:rPr lang="en-US" sz="2400"/>
              <a:t>Join with your first name included in your username</a:t>
            </a:r>
          </a:p>
          <a:p>
            <a:pPr marL="0" lvl="0" indent="0">
              <a:spcAft>
                <a:spcPts val="1600"/>
              </a:spcAft>
              <a:buNone/>
            </a:pPr>
            <a:r>
              <a:rPr lang="en-AU" sz="2400">
                <a:hlinkClick r:id="rId3"/>
              </a:rPr>
              <a:t>https://create.kahoot.it/details/year-10-physics/deba5ffc-95c6-4777-8ad5-1c4e672e2a88</a:t>
            </a:r>
            <a:endParaRPr sz="24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09" name="Group 37">
            <a:extLst>
              <a:ext uri="{FF2B5EF4-FFF2-40B4-BE49-F238E27FC236}">
                <a16:creationId xmlns:a16="http://schemas.microsoft.com/office/drawing/2014/main" id="{DDBD3C42-D6AA-422B-A317-B3DDD7A469C7}"/>
              </a:ext>
            </a:extLst>
          </p:cNvPr>
          <p:cNvGraphicFramePr>
            <a:graphicFrameLocks noGrp="1"/>
          </p:cNvGraphicFramePr>
          <p:nvPr>
            <p:ph idx="1"/>
            <p:extLst>
              <p:ext uri="{D42A27DB-BD31-4B8C-83A1-F6EECF244321}">
                <p14:modId xmlns:p14="http://schemas.microsoft.com/office/powerpoint/2010/main" val="3186629393"/>
              </p:ext>
            </p:extLst>
          </p:nvPr>
        </p:nvGraphicFramePr>
        <p:xfrm>
          <a:off x="387350" y="905203"/>
          <a:ext cx="7321550" cy="3570263"/>
        </p:xfrm>
        <a:graphic>
          <a:graphicData uri="http://schemas.openxmlformats.org/drawingml/2006/table">
            <a:tbl>
              <a:tblPr/>
              <a:tblGrid>
                <a:gridCol w="3660775">
                  <a:extLst>
                    <a:ext uri="{9D8B030D-6E8A-4147-A177-3AD203B41FA5}">
                      <a16:colId xmlns:a16="http://schemas.microsoft.com/office/drawing/2014/main" val="20000"/>
                    </a:ext>
                  </a:extLst>
                </a:gridCol>
                <a:gridCol w="3660775">
                  <a:extLst>
                    <a:ext uri="{9D8B030D-6E8A-4147-A177-3AD203B41FA5}">
                      <a16:colId xmlns:a16="http://schemas.microsoft.com/office/drawing/2014/main" val="20001"/>
                    </a:ext>
                  </a:extLst>
                </a:gridCol>
              </a:tblGrid>
              <a:tr h="82617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AU" sz="2700" b="1" i="0" u="none" strike="noStrike" cap="none" normalizeH="0" baseline="0">
                          <a:ln>
                            <a:noFill/>
                          </a:ln>
                          <a:solidFill>
                            <a:schemeClr val="tx1"/>
                          </a:solidFill>
                          <a:effectLst/>
                          <a:highlight>
                            <a:srgbClr val="FFFF00"/>
                          </a:highlight>
                          <a:latin typeface="Arial" charset="0"/>
                        </a:rPr>
                        <a:t>S</a:t>
                      </a:r>
                      <a:r>
                        <a:rPr kumimoji="0" lang="en-AU" sz="2700" b="0" i="0" u="none" strike="noStrike" cap="none" normalizeH="0" baseline="0">
                          <a:ln>
                            <a:noFill/>
                          </a:ln>
                          <a:solidFill>
                            <a:schemeClr val="tx1"/>
                          </a:solidFill>
                          <a:effectLst/>
                          <a:latin typeface="Arial" charset="0"/>
                        </a:rPr>
                        <a:t>peed</a:t>
                      </a:r>
                    </a:p>
                  </a:txBody>
                  <a:tcPr marL="68580" marR="68580" marT="34289" marB="3428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AU" sz="2700" b="0" i="0" u="none" strike="noStrike" cap="none" normalizeH="0" baseline="0">
                          <a:ln>
                            <a:noFill/>
                          </a:ln>
                          <a:solidFill>
                            <a:schemeClr val="tx1"/>
                          </a:solidFill>
                          <a:effectLst/>
                          <a:highlight>
                            <a:srgbClr val="FF00FF"/>
                          </a:highlight>
                          <a:latin typeface="Arial" charset="0"/>
                        </a:rPr>
                        <a:t>V</a:t>
                      </a:r>
                      <a:r>
                        <a:rPr kumimoji="0" lang="en-AU" sz="2700" b="0" i="0" u="none" strike="noStrike" cap="none" normalizeH="0" baseline="0">
                          <a:ln>
                            <a:noFill/>
                          </a:ln>
                          <a:solidFill>
                            <a:schemeClr val="tx1"/>
                          </a:solidFill>
                          <a:effectLst/>
                          <a:latin typeface="Arial" charset="0"/>
                        </a:rPr>
                        <a:t>elocity</a:t>
                      </a:r>
                    </a:p>
                  </a:txBody>
                  <a:tcPr marL="68580" marR="68580" marT="34289" marB="3428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940670">
                <a:tc grid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AU" sz="2100" b="0" i="0" u="none" strike="noStrike" cap="none" normalizeH="0" baseline="0">
                          <a:ln>
                            <a:noFill/>
                          </a:ln>
                          <a:solidFill>
                            <a:schemeClr val="tx1"/>
                          </a:solidFill>
                          <a:effectLst/>
                          <a:latin typeface="Arial" charset="0"/>
                        </a:rPr>
                        <a:t>Both are a measure of the </a:t>
                      </a:r>
                      <a:r>
                        <a:rPr kumimoji="0" lang="en-AU" sz="2100" b="1" i="0" u="sng" strike="noStrike" cap="none" normalizeH="0" baseline="0">
                          <a:ln>
                            <a:noFill/>
                          </a:ln>
                          <a:solidFill>
                            <a:schemeClr val="tx1"/>
                          </a:solidFill>
                          <a:effectLst/>
                          <a:latin typeface="Arial" charset="0"/>
                        </a:rPr>
                        <a:t>rate</a:t>
                      </a:r>
                      <a:r>
                        <a:rPr kumimoji="0" lang="en-AU" sz="2100" b="0" i="0" u="none" strike="noStrike" cap="none" normalizeH="0" baseline="0">
                          <a:ln>
                            <a:noFill/>
                          </a:ln>
                          <a:solidFill>
                            <a:schemeClr val="tx1"/>
                          </a:solidFill>
                          <a:effectLst/>
                          <a:latin typeface="Arial" charset="0"/>
                        </a:rPr>
                        <a:t> of motion.</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AU" sz="2100" b="0" i="0" u="none" strike="noStrike" cap="none" normalizeH="0" baseline="0">
                          <a:ln>
                            <a:noFill/>
                          </a:ln>
                          <a:solidFill>
                            <a:schemeClr val="tx1"/>
                          </a:solidFill>
                          <a:effectLst/>
                          <a:latin typeface="Arial" charset="0"/>
                        </a:rPr>
                        <a:t>(rate means an amount per unit of time)</a:t>
                      </a:r>
                    </a:p>
                  </a:txBody>
                  <a:tcPr marL="68580" marR="68580" marT="34289" marB="34289"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AU"/>
                    </a:p>
                  </a:txBody>
                  <a:tcPr/>
                </a:tc>
                <a:extLst>
                  <a:ext uri="{0D108BD9-81ED-4DB2-BD59-A6C34878D82A}">
                    <a16:rowId xmlns:a16="http://schemas.microsoft.com/office/drawing/2014/main" val="10001"/>
                  </a:ext>
                </a:extLst>
              </a:tr>
              <a:tr h="940670">
                <a:tc grid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AU" sz="2100" b="0" i="0" u="none" strike="noStrike" cap="none" normalizeH="0" baseline="0">
                          <a:ln>
                            <a:noFill/>
                          </a:ln>
                          <a:solidFill>
                            <a:schemeClr val="tx1"/>
                          </a:solidFill>
                          <a:effectLst/>
                          <a:latin typeface="Arial" charset="0"/>
                        </a:rPr>
                        <a:t>Both use units such as km/h and m/s</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AU" sz="2100" b="0" i="0" u="none" strike="noStrike" cap="none" normalizeH="0" baseline="0">
                          <a:ln>
                            <a:noFill/>
                          </a:ln>
                          <a:solidFill>
                            <a:schemeClr val="tx1"/>
                          </a:solidFill>
                          <a:effectLst/>
                          <a:latin typeface="Arial" charset="0"/>
                        </a:rPr>
                        <a:t>(kilometres per hour &amp; metres per second)</a:t>
                      </a:r>
                    </a:p>
                  </a:txBody>
                  <a:tcPr marL="68580" marR="68580" marT="34289" marB="34289"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AU"/>
                    </a:p>
                  </a:txBody>
                  <a:tcPr/>
                </a:tc>
                <a:extLst>
                  <a:ext uri="{0D108BD9-81ED-4DB2-BD59-A6C34878D82A}">
                    <a16:rowId xmlns:a16="http://schemas.microsoft.com/office/drawing/2014/main" val="10002"/>
                  </a:ext>
                </a:extLst>
              </a:tr>
              <a:tr h="86274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AU" sz="2100" b="0" i="0" u="none" strike="noStrike" cap="none" normalizeH="0" baseline="0">
                          <a:ln>
                            <a:noFill/>
                          </a:ln>
                          <a:solidFill>
                            <a:schemeClr val="tx1"/>
                          </a:solidFill>
                          <a:effectLst/>
                          <a:latin typeface="Arial" charset="0"/>
                        </a:rPr>
                        <a:t>Is a </a:t>
                      </a:r>
                      <a:r>
                        <a:rPr kumimoji="0" lang="en-AU" sz="2100" b="0" i="0" u="sng" strike="noStrike" cap="none" normalizeH="0" baseline="0">
                          <a:ln>
                            <a:noFill/>
                          </a:ln>
                          <a:solidFill>
                            <a:schemeClr val="tx1"/>
                          </a:solidFill>
                          <a:effectLst/>
                          <a:highlight>
                            <a:srgbClr val="FFFF00"/>
                          </a:highlight>
                          <a:latin typeface="Arial" charset="0"/>
                        </a:rPr>
                        <a:t>scalar</a:t>
                      </a:r>
                      <a:r>
                        <a:rPr kumimoji="0" lang="en-AU" sz="2100" b="0" i="0" u="none" strike="noStrike" cap="none" normalizeH="0" baseline="0">
                          <a:ln>
                            <a:noFill/>
                          </a:ln>
                          <a:solidFill>
                            <a:schemeClr val="tx1"/>
                          </a:solidFill>
                          <a:effectLst/>
                          <a:latin typeface="Arial" charset="0"/>
                        </a:rPr>
                        <a:t> quantity based upon </a:t>
                      </a:r>
                      <a:r>
                        <a:rPr kumimoji="0" lang="en-AU" sz="2100" b="0" i="0" u="sng" strike="noStrike" cap="none" normalizeH="0" baseline="0">
                          <a:ln>
                            <a:noFill/>
                          </a:ln>
                          <a:solidFill>
                            <a:schemeClr val="tx1"/>
                          </a:solidFill>
                          <a:effectLst/>
                          <a:latin typeface="Arial" charset="0"/>
                        </a:rPr>
                        <a:t>distance</a:t>
                      </a:r>
                      <a:r>
                        <a:rPr kumimoji="0" lang="en-AU" sz="2100" b="0" i="0" u="none" strike="noStrike" cap="none" normalizeH="0" baseline="0">
                          <a:ln>
                            <a:noFill/>
                          </a:ln>
                          <a:solidFill>
                            <a:schemeClr val="tx1"/>
                          </a:solidFill>
                          <a:effectLst/>
                          <a:latin typeface="Arial" charset="0"/>
                        </a:rPr>
                        <a:t>.</a:t>
                      </a:r>
                    </a:p>
                  </a:txBody>
                  <a:tcPr marL="68580" marR="68580" marT="34289" marB="3428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AU" sz="2100" b="0" i="0" u="none" strike="noStrike" cap="none" normalizeH="0" baseline="0">
                          <a:ln>
                            <a:noFill/>
                          </a:ln>
                          <a:solidFill>
                            <a:schemeClr val="tx1"/>
                          </a:solidFill>
                          <a:effectLst/>
                          <a:latin typeface="Arial" charset="0"/>
                        </a:rPr>
                        <a:t>Is a </a:t>
                      </a:r>
                      <a:r>
                        <a:rPr kumimoji="0" lang="en-AU" sz="2100" b="0" i="0" u="sng" strike="noStrike" cap="none" normalizeH="0" baseline="0">
                          <a:ln>
                            <a:noFill/>
                          </a:ln>
                          <a:solidFill>
                            <a:schemeClr val="tx1"/>
                          </a:solidFill>
                          <a:effectLst/>
                          <a:highlight>
                            <a:srgbClr val="FF00FF"/>
                          </a:highlight>
                          <a:latin typeface="Arial" charset="0"/>
                        </a:rPr>
                        <a:t>vector</a:t>
                      </a:r>
                      <a:r>
                        <a:rPr kumimoji="0" lang="en-AU" sz="2100" b="0" i="0" u="none" strike="noStrike" cap="none" normalizeH="0" baseline="0">
                          <a:ln>
                            <a:noFill/>
                          </a:ln>
                          <a:solidFill>
                            <a:schemeClr val="tx1"/>
                          </a:solidFill>
                          <a:effectLst/>
                          <a:latin typeface="Arial" charset="0"/>
                        </a:rPr>
                        <a:t> quantity based upon </a:t>
                      </a:r>
                      <a:r>
                        <a:rPr kumimoji="0" lang="en-AU" sz="2100" b="0" i="0" u="sng" strike="noStrike" cap="none" normalizeH="0" baseline="0">
                          <a:ln>
                            <a:noFill/>
                          </a:ln>
                          <a:solidFill>
                            <a:schemeClr val="tx1"/>
                          </a:solidFill>
                          <a:effectLst/>
                          <a:latin typeface="Arial" charset="0"/>
                        </a:rPr>
                        <a:t>displacement</a:t>
                      </a:r>
                      <a:r>
                        <a:rPr kumimoji="0" lang="en-AU" sz="2100" b="0" i="0" u="none" strike="noStrike" cap="none" normalizeH="0" baseline="0">
                          <a:ln>
                            <a:noFill/>
                          </a:ln>
                          <a:solidFill>
                            <a:schemeClr val="tx1"/>
                          </a:solidFill>
                          <a:effectLst/>
                          <a:latin typeface="Arial" charset="0"/>
                        </a:rPr>
                        <a:t>.</a:t>
                      </a:r>
                    </a:p>
                  </a:txBody>
                  <a:tcPr marL="68580" marR="68580" marT="34289" marB="3428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pic>
        <p:nvPicPr>
          <p:cNvPr id="3" name="Content Placeholder 4">
            <a:extLst>
              <a:ext uri="{FF2B5EF4-FFF2-40B4-BE49-F238E27FC236}">
                <a16:creationId xmlns:a16="http://schemas.microsoft.com/office/drawing/2014/main" id="{52BBC505-B55E-4F35-90E0-6B2EAD3268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96978" y="37505"/>
            <a:ext cx="1236744" cy="1236744"/>
          </a:xfrm>
          <a:prstGeom prst="rect">
            <a:avLst/>
          </a:prstGeom>
        </p:spPr>
      </p:pic>
      <p:sp>
        <p:nvSpPr>
          <p:cNvPr id="4" name="Title 1">
            <a:extLst>
              <a:ext uri="{FF2B5EF4-FFF2-40B4-BE49-F238E27FC236}">
                <a16:creationId xmlns:a16="http://schemas.microsoft.com/office/drawing/2014/main" id="{9C6D8B89-EF21-4AD5-BBFD-56220487E9E5}"/>
              </a:ext>
            </a:extLst>
          </p:cNvPr>
          <p:cNvSpPr txBox="1">
            <a:spLocks/>
          </p:cNvSpPr>
          <p:nvPr/>
        </p:nvSpPr>
        <p:spPr>
          <a:xfrm>
            <a:off x="577086" y="178892"/>
            <a:ext cx="7886700" cy="5849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3300"/>
              <a:t>SPEED VS VELOCITY</a:t>
            </a:r>
          </a:p>
        </p:txBody>
      </p:sp>
    </p:spTree>
    <p:extLst>
      <p:ext uri="{BB962C8B-B14F-4D97-AF65-F5344CB8AC3E}">
        <p14:creationId xmlns:p14="http://schemas.microsoft.com/office/powerpoint/2010/main" val="22734922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2"/>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buClr>
                <a:schemeClr val="dk1"/>
              </a:buClr>
              <a:buSzPts val="1100"/>
            </a:pPr>
            <a:r>
              <a:rPr lang="en-US"/>
              <a:t>We will compare vector and scalar quantities</a:t>
            </a:r>
          </a:p>
        </p:txBody>
      </p:sp>
      <p:sp>
        <p:nvSpPr>
          <p:cNvPr id="146" name="Google Shape;146;p22"/>
          <p:cNvSpPr txBox="1">
            <a:spLocks noGrp="1"/>
          </p:cNvSpPr>
          <p:nvPr>
            <p:ph type="body" idx="2"/>
          </p:nvPr>
        </p:nvSpPr>
        <p:spPr>
          <a:xfrm>
            <a:off x="552550" y="767450"/>
            <a:ext cx="6173700" cy="4151100"/>
          </a:xfrm>
          <a:prstGeom prst="rect">
            <a:avLst/>
          </a:prstGeom>
        </p:spPr>
        <p:txBody>
          <a:bodyPr spcFirstLastPara="1" wrap="square" lIns="91425" tIns="91425" rIns="91425" bIns="91425" anchor="t" anchorCtr="0">
            <a:noAutofit/>
          </a:bodyPr>
          <a:lstStyle/>
          <a:p>
            <a:pPr marL="0" lvl="0" indent="0">
              <a:spcAft>
                <a:spcPts val="1600"/>
              </a:spcAft>
              <a:buNone/>
            </a:pPr>
            <a:r>
              <a:rPr lang="en-AU" sz="2800">
                <a:hlinkClick r:id="rId3"/>
              </a:rPr>
              <a:t>https://play.kahoot.it/v2/?quizId=5db6d9e4-acc7-42dd-aee2-750bbec907a4</a:t>
            </a:r>
            <a:endParaRPr sz="28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26"/>
        <p:cNvGrpSpPr/>
        <p:nvPr/>
      </p:nvGrpSpPr>
      <p:grpSpPr>
        <a:xfrm>
          <a:off x="0" y="0"/>
          <a:ext cx="0" cy="0"/>
          <a:chOff x="0" y="0"/>
          <a:chExt cx="0" cy="0"/>
        </a:xfrm>
      </p:grpSpPr>
      <p:sp>
        <p:nvSpPr>
          <p:cNvPr id="127" name="Google Shape;127;p20"/>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a:solidFill>
                  <a:schemeClr val="lt1"/>
                </a:solidFill>
              </a:rPr>
              <a:t>Enter Learning Objective</a:t>
            </a:r>
            <a:endParaRPr/>
          </a:p>
        </p:txBody>
      </p:sp>
      <p:sp>
        <p:nvSpPr>
          <p:cNvPr id="128" name="Google Shape;128;p20"/>
          <p:cNvSpPr txBox="1">
            <a:spLocks noGrp="1"/>
          </p:cNvSpPr>
          <p:nvPr>
            <p:ph type="body" idx="2"/>
          </p:nvPr>
        </p:nvSpPr>
        <p:spPr>
          <a:xfrm>
            <a:off x="552550" y="1807725"/>
            <a:ext cx="6173700" cy="311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graphicFrame>
        <p:nvGraphicFramePr>
          <p:cNvPr id="129" name="Google Shape;129;p20"/>
          <p:cNvGraphicFramePr/>
          <p:nvPr/>
        </p:nvGraphicFramePr>
        <p:xfrm>
          <a:off x="6685300" y="852700"/>
          <a:ext cx="2142625" cy="914330"/>
        </p:xfrm>
        <a:graphic>
          <a:graphicData uri="http://schemas.openxmlformats.org/drawingml/2006/table">
            <a:tbl>
              <a:tblPr>
                <a:noFill/>
                <a:tableStyleId>{3F974EFC-B01F-4AD3-B987-93536E84DB40}</a:tableStyleId>
              </a:tblPr>
              <a:tblGrid>
                <a:gridCol w="214262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CHECK FOR UNDERSTANDING</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30" name="Google Shape;130;p20"/>
          <p:cNvGraphicFramePr/>
          <p:nvPr/>
        </p:nvGraphicFramePr>
        <p:xfrm>
          <a:off x="6797375" y="4213500"/>
          <a:ext cx="2134475" cy="700980"/>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VOCABULARY</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131" name="Google Shape;131;p20"/>
          <p:cNvSpPr/>
          <p:nvPr/>
        </p:nvSpPr>
        <p:spPr>
          <a:xfrm>
            <a:off x="552550" y="858538"/>
            <a:ext cx="5896800" cy="704700"/>
          </a:xfrm>
          <a:prstGeom prst="rect">
            <a:avLst/>
          </a:prstGeom>
          <a:noFill/>
          <a:ln w="2857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457200" lvl="0" indent="-342900" algn="l" rtl="0">
              <a:spcBef>
                <a:spcPts val="0"/>
              </a:spcBef>
              <a:spcAft>
                <a:spcPts val="0"/>
              </a:spcAft>
              <a:buSzPts val="1800"/>
              <a:buFont typeface="Century Gothic"/>
              <a:buAutoNum type="arabicPeriod"/>
            </a:pPr>
            <a:r>
              <a:rPr lang="en-GB" sz="1800">
                <a:latin typeface="Century Gothic"/>
                <a:ea typeface="Century Gothic"/>
                <a:cs typeface="Century Gothic"/>
                <a:sym typeface="Century Gothic"/>
              </a:rPr>
              <a:t>Task</a:t>
            </a:r>
            <a:endParaRPr sz="1800">
              <a:latin typeface="Century Gothic"/>
              <a:ea typeface="Century Gothic"/>
              <a:cs typeface="Century Gothic"/>
              <a:sym typeface="Century Gothic"/>
            </a:endParaRPr>
          </a:p>
          <a:p>
            <a:pPr marL="457200" lvl="0" indent="-342900" algn="l" rtl="0">
              <a:spcBef>
                <a:spcPts val="0"/>
              </a:spcBef>
              <a:spcAft>
                <a:spcPts val="0"/>
              </a:spcAft>
              <a:buSzPts val="1800"/>
              <a:buFont typeface="Century Gothic"/>
              <a:buAutoNum type="arabicPeriod"/>
            </a:pPr>
            <a:r>
              <a:rPr lang="en-GB" sz="1800">
                <a:latin typeface="Century Gothic"/>
                <a:ea typeface="Century Gothic"/>
                <a:cs typeface="Century Gothic"/>
                <a:sym typeface="Century Gothic"/>
              </a:rPr>
              <a:t>Task</a:t>
            </a:r>
            <a:endParaRPr sz="1800">
              <a:latin typeface="Century Gothic"/>
              <a:ea typeface="Century Gothic"/>
              <a:cs typeface="Century Gothic"/>
              <a:sym typeface="Century Gothic"/>
            </a:endParaRPr>
          </a:p>
        </p:txBody>
      </p:sp>
      <p:graphicFrame>
        <p:nvGraphicFramePr>
          <p:cNvPr id="132" name="Google Shape;132;p20"/>
          <p:cNvGraphicFramePr/>
          <p:nvPr/>
        </p:nvGraphicFramePr>
        <p:xfrm>
          <a:off x="6797370" y="2554050"/>
          <a:ext cx="2134475" cy="700980"/>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HINT</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solidFill>
                      <a:srgbClr val="6AA84F"/>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Students, remember….</a:t>
                      </a:r>
                      <a:endParaRPr sz="1100">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36"/>
        <p:cNvGrpSpPr/>
        <p:nvPr/>
      </p:nvGrpSpPr>
      <p:grpSpPr>
        <a:xfrm>
          <a:off x="0" y="0"/>
          <a:ext cx="0" cy="0"/>
          <a:chOff x="0" y="0"/>
          <a:chExt cx="0" cy="0"/>
        </a:xfrm>
      </p:grpSpPr>
      <p:sp>
        <p:nvSpPr>
          <p:cNvPr id="137" name="Google Shape;137;p21"/>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a:solidFill>
                  <a:schemeClr val="lt1"/>
                </a:solidFill>
              </a:rPr>
              <a:t>Enter Learning Objective</a:t>
            </a:r>
            <a:endParaRPr/>
          </a:p>
        </p:txBody>
      </p:sp>
      <p:sp>
        <p:nvSpPr>
          <p:cNvPr id="138" name="Google Shape;138;p21"/>
          <p:cNvSpPr txBox="1">
            <a:spLocks noGrp="1"/>
          </p:cNvSpPr>
          <p:nvPr>
            <p:ph type="body" idx="2"/>
          </p:nvPr>
        </p:nvSpPr>
        <p:spPr>
          <a:xfrm>
            <a:off x="552550" y="767450"/>
            <a:ext cx="6173700" cy="415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graphicFrame>
        <p:nvGraphicFramePr>
          <p:cNvPr id="139" name="Google Shape;139;p21"/>
          <p:cNvGraphicFramePr/>
          <p:nvPr/>
        </p:nvGraphicFramePr>
        <p:xfrm>
          <a:off x="6685300" y="852700"/>
          <a:ext cx="2142625" cy="914330"/>
        </p:xfrm>
        <a:graphic>
          <a:graphicData uri="http://schemas.openxmlformats.org/drawingml/2006/table">
            <a:tbl>
              <a:tblPr>
                <a:noFill/>
                <a:tableStyleId>{3F974EFC-B01F-4AD3-B987-93536E84DB40}</a:tableStyleId>
              </a:tblPr>
              <a:tblGrid>
                <a:gridCol w="214262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CHECK FOR UNDERSTANDING</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40" name="Google Shape;140;p21"/>
          <p:cNvGraphicFramePr/>
          <p:nvPr/>
        </p:nvGraphicFramePr>
        <p:xfrm>
          <a:off x="6797375" y="4213500"/>
          <a:ext cx="2134475" cy="700980"/>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VOCABULARY</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152"/>
        <p:cNvGrpSpPr/>
        <p:nvPr/>
      </p:nvGrpSpPr>
      <p:grpSpPr>
        <a:xfrm>
          <a:off x="0" y="0"/>
          <a:ext cx="0" cy="0"/>
          <a:chOff x="0" y="0"/>
          <a:chExt cx="0" cy="0"/>
        </a:xfrm>
      </p:grpSpPr>
      <p:sp>
        <p:nvSpPr>
          <p:cNvPr id="153" name="Google Shape;153;p23"/>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a:solidFill>
                  <a:schemeClr val="lt1"/>
                </a:solidFill>
              </a:rPr>
              <a:t>Enter Learning Objective</a:t>
            </a:r>
            <a:endParaRPr/>
          </a:p>
        </p:txBody>
      </p:sp>
      <p:sp>
        <p:nvSpPr>
          <p:cNvPr id="154" name="Google Shape;154;p23"/>
          <p:cNvSpPr txBox="1">
            <a:spLocks noGrp="1"/>
          </p:cNvSpPr>
          <p:nvPr>
            <p:ph type="body" idx="2"/>
          </p:nvPr>
        </p:nvSpPr>
        <p:spPr>
          <a:xfrm>
            <a:off x="552550" y="1937350"/>
            <a:ext cx="6173700" cy="298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graphicFrame>
        <p:nvGraphicFramePr>
          <p:cNvPr id="155" name="Google Shape;155;p23"/>
          <p:cNvGraphicFramePr/>
          <p:nvPr/>
        </p:nvGraphicFramePr>
        <p:xfrm>
          <a:off x="6685300" y="852700"/>
          <a:ext cx="2142625" cy="914330"/>
        </p:xfrm>
        <a:graphic>
          <a:graphicData uri="http://schemas.openxmlformats.org/drawingml/2006/table">
            <a:tbl>
              <a:tblPr>
                <a:noFill/>
                <a:tableStyleId>{3F974EFC-B01F-4AD3-B987-93536E84DB40}</a:tableStyleId>
              </a:tblPr>
              <a:tblGrid>
                <a:gridCol w="214262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CHECK FOR UNDERSTANDING</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56" name="Google Shape;156;p23"/>
          <p:cNvGraphicFramePr/>
          <p:nvPr/>
        </p:nvGraphicFramePr>
        <p:xfrm>
          <a:off x="6797375" y="4213500"/>
          <a:ext cx="2134475" cy="700980"/>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VOCABULARY</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157" name="Google Shape;157;p23"/>
          <p:cNvSpPr/>
          <p:nvPr/>
        </p:nvSpPr>
        <p:spPr>
          <a:xfrm>
            <a:off x="552550" y="858538"/>
            <a:ext cx="5896800" cy="704700"/>
          </a:xfrm>
          <a:prstGeom prst="rect">
            <a:avLst/>
          </a:prstGeom>
          <a:noFill/>
          <a:ln w="2857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457200" lvl="0" indent="-342900" algn="l" rtl="0">
              <a:spcBef>
                <a:spcPts val="0"/>
              </a:spcBef>
              <a:spcAft>
                <a:spcPts val="0"/>
              </a:spcAft>
              <a:buSzPts val="1800"/>
              <a:buFont typeface="Century Gothic"/>
              <a:buAutoNum type="arabicPeriod"/>
            </a:pPr>
            <a:r>
              <a:rPr lang="en-GB" sz="1800">
                <a:latin typeface="Century Gothic"/>
                <a:ea typeface="Century Gothic"/>
                <a:cs typeface="Century Gothic"/>
                <a:sym typeface="Century Gothic"/>
              </a:rPr>
              <a:t>Task</a:t>
            </a:r>
            <a:endParaRPr sz="1800">
              <a:latin typeface="Century Gothic"/>
              <a:ea typeface="Century Gothic"/>
              <a:cs typeface="Century Gothic"/>
              <a:sym typeface="Century Gothic"/>
            </a:endParaRPr>
          </a:p>
          <a:p>
            <a:pPr marL="457200" lvl="0" indent="-342900" algn="l" rtl="0">
              <a:spcBef>
                <a:spcPts val="0"/>
              </a:spcBef>
              <a:spcAft>
                <a:spcPts val="0"/>
              </a:spcAft>
              <a:buSzPts val="1800"/>
              <a:buFont typeface="Century Gothic"/>
              <a:buAutoNum type="arabicPeriod"/>
            </a:pPr>
            <a:r>
              <a:rPr lang="en-GB" sz="1800">
                <a:latin typeface="Century Gothic"/>
                <a:ea typeface="Century Gothic"/>
                <a:cs typeface="Century Gothic"/>
                <a:sym typeface="Century Gothic"/>
              </a:rPr>
              <a:t>Task</a:t>
            </a:r>
            <a:endParaRPr sz="1800">
              <a:latin typeface="Century Gothic"/>
              <a:ea typeface="Century Gothic"/>
              <a:cs typeface="Century Gothic"/>
              <a:sym typeface="Century Gothic"/>
            </a:endParaRPr>
          </a:p>
        </p:txBody>
      </p:sp>
      <p:graphicFrame>
        <p:nvGraphicFramePr>
          <p:cNvPr id="158" name="Google Shape;158;p23"/>
          <p:cNvGraphicFramePr/>
          <p:nvPr/>
        </p:nvGraphicFramePr>
        <p:xfrm>
          <a:off x="6797370" y="2554050"/>
          <a:ext cx="2134475" cy="700980"/>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HINT</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solidFill>
                      <a:srgbClr val="6AA84F"/>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Students, remember….</a:t>
                      </a:r>
                      <a:endParaRPr sz="1100">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body" idx="1"/>
          </p:nvPr>
        </p:nvSpPr>
        <p:spPr>
          <a:xfrm>
            <a:off x="497975" y="2892375"/>
            <a:ext cx="5865118" cy="20124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sz="1600"/>
              <a:t>We will define a scalar and vector quantity</a:t>
            </a:r>
          </a:p>
          <a:p>
            <a:pPr marL="0" lvl="0" indent="0" algn="l" rtl="0">
              <a:spcBef>
                <a:spcPts val="0"/>
              </a:spcBef>
              <a:spcAft>
                <a:spcPts val="1600"/>
              </a:spcAft>
              <a:buNone/>
            </a:pPr>
            <a:r>
              <a:rPr lang="en-US" sz="1600"/>
              <a:t>We will define and describe the difference between distance and displacement</a:t>
            </a:r>
          </a:p>
          <a:p>
            <a:pPr marL="0" lvl="0" indent="0" algn="l" rtl="0">
              <a:spcBef>
                <a:spcPts val="0"/>
              </a:spcBef>
              <a:spcAft>
                <a:spcPts val="1600"/>
              </a:spcAft>
              <a:buNone/>
            </a:pPr>
            <a:r>
              <a:rPr lang="en-US" sz="1600"/>
              <a:t>We will define and describe the difference between speed and velocity</a:t>
            </a:r>
          </a:p>
        </p:txBody>
      </p:sp>
      <p:sp>
        <p:nvSpPr>
          <p:cNvPr id="104" name="Google Shape;104;p17"/>
          <p:cNvSpPr txBox="1">
            <a:spLocks noGrp="1"/>
          </p:cNvSpPr>
          <p:nvPr>
            <p:ph type="title"/>
          </p:nvPr>
        </p:nvSpPr>
        <p:spPr>
          <a:xfrm>
            <a:off x="532075" y="477525"/>
            <a:ext cx="5061600" cy="1835100"/>
          </a:xfrm>
          <a:prstGeom prst="rect">
            <a:avLst/>
          </a:prstGeom>
        </p:spPr>
        <p:txBody>
          <a:bodyPr spcFirstLastPara="1" wrap="square" lIns="91425" tIns="91425" rIns="91425" bIns="91425" anchor="ctr" anchorCtr="0">
            <a:noAutofit/>
          </a:bodyPr>
          <a:lstStyle/>
          <a:p>
            <a:pPr lvl="0" algn="ctr"/>
            <a:r>
              <a:rPr lang="en-US" sz="3600"/>
              <a:t>We will compare vector and scalar quantities</a:t>
            </a:r>
          </a:p>
        </p:txBody>
      </p:sp>
      <p:graphicFrame>
        <p:nvGraphicFramePr>
          <p:cNvPr id="7" name="Google Shape;165;p24">
            <a:extLst>
              <a:ext uri="{FF2B5EF4-FFF2-40B4-BE49-F238E27FC236}">
                <a16:creationId xmlns:a16="http://schemas.microsoft.com/office/drawing/2014/main" id="{852CD606-83EF-4583-BD1E-890079F7E43E}"/>
              </a:ext>
            </a:extLst>
          </p:cNvPr>
          <p:cNvGraphicFramePr/>
          <p:nvPr>
            <p:extLst>
              <p:ext uri="{D42A27DB-BD31-4B8C-83A1-F6EECF244321}">
                <p14:modId xmlns:p14="http://schemas.microsoft.com/office/powerpoint/2010/main" val="2050482178"/>
              </p:ext>
            </p:extLst>
          </p:nvPr>
        </p:nvGraphicFramePr>
        <p:xfrm>
          <a:off x="6532037" y="3999745"/>
          <a:ext cx="2142625" cy="914330"/>
        </p:xfrm>
        <a:graphic>
          <a:graphicData uri="http://schemas.openxmlformats.org/drawingml/2006/table">
            <a:tbl>
              <a:tblPr>
                <a:noFill/>
                <a:tableStyleId>{3F974EFC-B01F-4AD3-B987-93536E84DB40}</a:tableStyleId>
              </a:tblPr>
              <a:tblGrid>
                <a:gridCol w="214262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CHECK FOR UNDERSTANDING</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Check Success Criteria.</a:t>
                      </a: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2" name="Picture 1">
            <a:extLst>
              <a:ext uri="{FF2B5EF4-FFF2-40B4-BE49-F238E27FC236}">
                <a16:creationId xmlns:a16="http://schemas.microsoft.com/office/drawing/2014/main" id="{A29C7CD2-FFD8-441E-8153-A79C9194DDD6}"/>
              </a:ext>
            </a:extLst>
          </p:cNvPr>
          <p:cNvPicPr>
            <a:picLocks noChangeAspect="1"/>
          </p:cNvPicPr>
          <p:nvPr/>
        </p:nvPicPr>
        <p:blipFill>
          <a:blip r:embed="rId3"/>
          <a:stretch>
            <a:fillRect/>
          </a:stretch>
        </p:blipFill>
        <p:spPr>
          <a:xfrm>
            <a:off x="5482924" y="519575"/>
            <a:ext cx="3509953" cy="2198225"/>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40251345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97"/>
        <p:cNvGrpSpPr/>
        <p:nvPr/>
      </p:nvGrpSpPr>
      <p:grpSpPr>
        <a:xfrm>
          <a:off x="0" y="0"/>
          <a:ext cx="0" cy="0"/>
          <a:chOff x="0" y="0"/>
          <a:chExt cx="0" cy="0"/>
        </a:xfrm>
      </p:grpSpPr>
      <p:sp>
        <p:nvSpPr>
          <p:cNvPr id="98" name="Google Shape;98;p16"/>
          <p:cNvSpPr txBox="1">
            <a:spLocks noGrp="1"/>
          </p:cNvSpPr>
          <p:nvPr>
            <p:ph type="body" idx="1"/>
          </p:nvPr>
        </p:nvSpPr>
        <p:spPr>
          <a:xfrm>
            <a:off x="709450" y="566200"/>
            <a:ext cx="5123100" cy="4097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8E577-99C6-430D-B89E-E4229C901A17}"/>
              </a:ext>
            </a:extLst>
          </p:cNvPr>
          <p:cNvSpPr>
            <a:spLocks noGrp="1"/>
          </p:cNvSpPr>
          <p:nvPr>
            <p:ph type="title"/>
          </p:nvPr>
        </p:nvSpPr>
        <p:spPr>
          <a:xfrm>
            <a:off x="482414" y="158458"/>
            <a:ext cx="7886700" cy="994172"/>
          </a:xfrm>
        </p:spPr>
        <p:txBody>
          <a:bodyPr/>
          <a:lstStyle/>
          <a:p>
            <a:pPr algn="ctr"/>
            <a:r>
              <a:rPr lang="en-AU"/>
              <a:t>WHY STUDY PHYSICS</a:t>
            </a:r>
          </a:p>
        </p:txBody>
      </p:sp>
      <p:pic>
        <p:nvPicPr>
          <p:cNvPr id="4" name="Content Placeholder 4">
            <a:extLst>
              <a:ext uri="{FF2B5EF4-FFF2-40B4-BE49-F238E27FC236}">
                <a16:creationId xmlns:a16="http://schemas.microsoft.com/office/drawing/2014/main" id="{346CE9A7-9ED4-4962-BB01-D5510C66E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2028" y="158458"/>
            <a:ext cx="994172" cy="994172"/>
          </a:xfrm>
          <a:prstGeom prst="rect">
            <a:avLst/>
          </a:prstGeom>
        </p:spPr>
      </p:pic>
      <p:sp>
        <p:nvSpPr>
          <p:cNvPr id="3" name="Rectangle 2">
            <a:extLst>
              <a:ext uri="{FF2B5EF4-FFF2-40B4-BE49-F238E27FC236}">
                <a16:creationId xmlns:a16="http://schemas.microsoft.com/office/drawing/2014/main" id="{FC5644FF-9D84-4381-AF43-CFFEA456674A}"/>
              </a:ext>
            </a:extLst>
          </p:cNvPr>
          <p:cNvSpPr/>
          <p:nvPr/>
        </p:nvSpPr>
        <p:spPr>
          <a:xfrm>
            <a:off x="207335" y="1067790"/>
            <a:ext cx="8729330" cy="4293483"/>
          </a:xfrm>
          <a:prstGeom prst="rect">
            <a:avLst/>
          </a:prstGeom>
        </p:spPr>
        <p:txBody>
          <a:bodyPr wrap="square">
            <a:spAutoFit/>
          </a:bodyPr>
          <a:lstStyle/>
          <a:p>
            <a:r>
              <a:rPr lang="en-GB" sz="2100"/>
              <a:t>Physics is crucial to understanding the world around us, the world inside us, and the world beyond us. It is the most basic and fundamental science. </a:t>
            </a:r>
          </a:p>
          <a:p>
            <a:endParaRPr lang="en-GB" sz="2100"/>
          </a:p>
          <a:p>
            <a:r>
              <a:rPr lang="en-GB" sz="2100"/>
              <a:t>Physics challenges our imaginations with concepts like relativity and string theory, and it leads to great discoveries, like computers and lasers, that lead to technologies which change our lives—from healing joints, to curing cancer, to developing sustainable energy solutions.  </a:t>
            </a:r>
          </a:p>
          <a:p>
            <a:endParaRPr lang="en-GB" sz="2100"/>
          </a:p>
          <a:p>
            <a:r>
              <a:rPr lang="en-GB" sz="2100"/>
              <a:t>Moreover, it’s the basis of many other sciences, including chemistry, oceanography, seismology, and astronomy (and can be applied to biology or medical science).</a:t>
            </a:r>
          </a:p>
          <a:p>
            <a:endParaRPr lang="en-AU" sz="2100"/>
          </a:p>
        </p:txBody>
      </p:sp>
    </p:spTree>
    <p:extLst>
      <p:ext uri="{BB962C8B-B14F-4D97-AF65-F5344CB8AC3E}">
        <p14:creationId xmlns:p14="http://schemas.microsoft.com/office/powerpoint/2010/main" val="4119818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8E577-99C6-430D-B89E-E4229C901A17}"/>
              </a:ext>
            </a:extLst>
          </p:cNvPr>
          <p:cNvSpPr>
            <a:spLocks noGrp="1"/>
          </p:cNvSpPr>
          <p:nvPr>
            <p:ph type="title"/>
          </p:nvPr>
        </p:nvSpPr>
        <p:spPr>
          <a:xfrm>
            <a:off x="482414" y="158458"/>
            <a:ext cx="7886700" cy="994172"/>
          </a:xfrm>
        </p:spPr>
        <p:txBody>
          <a:bodyPr/>
          <a:lstStyle/>
          <a:p>
            <a:pPr algn="ctr"/>
            <a:r>
              <a:rPr lang="en-AU"/>
              <a:t>WHY STUDY PHYSICS</a:t>
            </a:r>
          </a:p>
        </p:txBody>
      </p:sp>
      <p:pic>
        <p:nvPicPr>
          <p:cNvPr id="4" name="Content Placeholder 4">
            <a:extLst>
              <a:ext uri="{FF2B5EF4-FFF2-40B4-BE49-F238E27FC236}">
                <a16:creationId xmlns:a16="http://schemas.microsoft.com/office/drawing/2014/main" id="{346CE9A7-9ED4-4962-BB01-D5510C66E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78012" y="94268"/>
            <a:ext cx="958653" cy="958653"/>
          </a:xfrm>
          <a:prstGeom prst="rect">
            <a:avLst/>
          </a:prstGeom>
        </p:spPr>
      </p:pic>
      <p:sp>
        <p:nvSpPr>
          <p:cNvPr id="3" name="Rectangle 2">
            <a:extLst>
              <a:ext uri="{FF2B5EF4-FFF2-40B4-BE49-F238E27FC236}">
                <a16:creationId xmlns:a16="http://schemas.microsoft.com/office/drawing/2014/main" id="{FC5644FF-9D84-4381-AF43-CFFEA456674A}"/>
              </a:ext>
            </a:extLst>
          </p:cNvPr>
          <p:cNvSpPr/>
          <p:nvPr/>
        </p:nvSpPr>
        <p:spPr>
          <a:xfrm>
            <a:off x="207335" y="1152631"/>
            <a:ext cx="8729330" cy="3323987"/>
          </a:xfrm>
          <a:prstGeom prst="rect">
            <a:avLst/>
          </a:prstGeom>
        </p:spPr>
        <p:txBody>
          <a:bodyPr wrap="square">
            <a:spAutoFit/>
          </a:bodyPr>
          <a:lstStyle/>
          <a:p>
            <a:r>
              <a:rPr lang="en-GB" sz="2100"/>
              <a:t>Physicists are problem solvers. Their analytical skills make physicists versatile and adaptable so they work in interesting places.</a:t>
            </a:r>
          </a:p>
          <a:p>
            <a:endParaRPr lang="en-GB" sz="2100"/>
          </a:p>
          <a:p>
            <a:r>
              <a:rPr lang="en-GB" sz="2100"/>
              <a:t>Physicists brings a broad perspective to any problem. Because they learn how to consider any problem - they are not bound by context. This inventive thinking makes physicists desirable in any field. </a:t>
            </a:r>
          </a:p>
          <a:p>
            <a:endParaRPr lang="en-GB" sz="2100"/>
          </a:p>
          <a:p>
            <a:r>
              <a:rPr lang="en-GB" sz="2100"/>
              <a:t>Physics is a great foundation for careers in: Journalism; Law; Finance; Medicine; Engineering; Computer Science; Astronomy; Biology</a:t>
            </a:r>
          </a:p>
          <a:p>
            <a:endParaRPr lang="en-AU" sz="2100"/>
          </a:p>
        </p:txBody>
      </p:sp>
    </p:spTree>
    <p:extLst>
      <p:ext uri="{BB962C8B-B14F-4D97-AF65-F5344CB8AC3E}">
        <p14:creationId xmlns:p14="http://schemas.microsoft.com/office/powerpoint/2010/main" val="3348583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D8C25-5C6F-4FA2-AA9E-D32CE8135306}"/>
              </a:ext>
            </a:extLst>
          </p:cNvPr>
          <p:cNvSpPr>
            <a:spLocks noGrp="1"/>
          </p:cNvSpPr>
          <p:nvPr>
            <p:ph type="title"/>
          </p:nvPr>
        </p:nvSpPr>
        <p:spPr>
          <a:xfrm>
            <a:off x="175012" y="49099"/>
            <a:ext cx="8520600" cy="572700"/>
          </a:xfrm>
        </p:spPr>
        <p:txBody>
          <a:bodyPr/>
          <a:lstStyle/>
          <a:p>
            <a:r>
              <a:rPr lang="en-US"/>
              <a:t>Why Study Physics?</a:t>
            </a:r>
            <a:endParaRPr lang="en-AU"/>
          </a:p>
        </p:txBody>
      </p:sp>
      <p:pic>
        <p:nvPicPr>
          <p:cNvPr id="4" name="Online Media 3" title="Why You Should Learn Physics">
            <a:hlinkClick r:id="" action="ppaction://media"/>
            <a:extLst>
              <a:ext uri="{FF2B5EF4-FFF2-40B4-BE49-F238E27FC236}">
                <a16:creationId xmlns:a16="http://schemas.microsoft.com/office/drawing/2014/main" id="{E6F3FB05-4C78-477E-9B5D-DCF26A65DC1F}"/>
              </a:ext>
            </a:extLst>
          </p:cNvPr>
          <p:cNvPicPr>
            <a:picLocks noGrp="1" noRot="1" noChangeAspect="1"/>
          </p:cNvPicPr>
          <p:nvPr>
            <p:ph idx="1"/>
            <a:videoFile r:link="rId1"/>
          </p:nvPr>
        </p:nvPicPr>
        <p:blipFill>
          <a:blip r:embed="rId3"/>
          <a:stretch>
            <a:fillRect/>
          </a:stretch>
        </p:blipFill>
        <p:spPr>
          <a:xfrm>
            <a:off x="1897345" y="803224"/>
            <a:ext cx="6989467" cy="3931347"/>
          </a:xfrm>
          <a:prstGeom prst="rect">
            <a:avLst/>
          </a:prstGeom>
        </p:spPr>
      </p:pic>
      <p:sp>
        <p:nvSpPr>
          <p:cNvPr id="5" name="Rectangle 4">
            <a:extLst>
              <a:ext uri="{FF2B5EF4-FFF2-40B4-BE49-F238E27FC236}">
                <a16:creationId xmlns:a16="http://schemas.microsoft.com/office/drawing/2014/main" id="{9DF65265-A689-49BF-932E-56792DE74128}"/>
              </a:ext>
            </a:extLst>
          </p:cNvPr>
          <p:cNvSpPr/>
          <p:nvPr/>
        </p:nvSpPr>
        <p:spPr>
          <a:xfrm>
            <a:off x="175012" y="803224"/>
            <a:ext cx="1688013" cy="3754874"/>
          </a:xfrm>
          <a:prstGeom prst="rect">
            <a:avLst/>
          </a:prstGeom>
        </p:spPr>
        <p:txBody>
          <a:bodyPr wrap="square">
            <a:spAutoFit/>
          </a:bodyPr>
          <a:lstStyle/>
          <a:p>
            <a:r>
              <a:rPr lang="en-US">
                <a:solidFill>
                  <a:srgbClr val="030303"/>
                </a:solidFill>
                <a:latin typeface="Roboto"/>
              </a:rPr>
              <a:t>Four fundamental reasons are put forth: </a:t>
            </a:r>
            <a:br>
              <a:rPr lang="en-US">
                <a:solidFill>
                  <a:srgbClr val="030303"/>
                </a:solidFill>
                <a:latin typeface="Roboto"/>
              </a:rPr>
            </a:br>
            <a:endParaRPr lang="en-US">
              <a:solidFill>
                <a:srgbClr val="030303"/>
              </a:solidFill>
              <a:latin typeface="Roboto"/>
            </a:endParaRPr>
          </a:p>
          <a:p>
            <a:r>
              <a:rPr lang="en-US">
                <a:solidFill>
                  <a:srgbClr val="030303"/>
                </a:solidFill>
                <a:latin typeface="Roboto"/>
              </a:rPr>
              <a:t>1) The thinking framework for advancement </a:t>
            </a:r>
            <a:br>
              <a:rPr lang="en-US">
                <a:solidFill>
                  <a:srgbClr val="030303"/>
                </a:solidFill>
                <a:latin typeface="Roboto"/>
              </a:rPr>
            </a:br>
            <a:endParaRPr lang="en-US">
              <a:solidFill>
                <a:srgbClr val="030303"/>
              </a:solidFill>
              <a:latin typeface="Roboto"/>
            </a:endParaRPr>
          </a:p>
          <a:p>
            <a:r>
              <a:rPr lang="en-US">
                <a:solidFill>
                  <a:srgbClr val="030303"/>
                </a:solidFill>
                <a:latin typeface="Roboto"/>
              </a:rPr>
              <a:t>2) A functioning society requires citizens to understand science </a:t>
            </a:r>
            <a:br>
              <a:rPr lang="en-US">
                <a:solidFill>
                  <a:srgbClr val="030303"/>
                </a:solidFill>
                <a:latin typeface="Roboto"/>
              </a:rPr>
            </a:br>
            <a:br>
              <a:rPr lang="en-US">
                <a:solidFill>
                  <a:srgbClr val="030303"/>
                </a:solidFill>
                <a:latin typeface="Roboto"/>
              </a:rPr>
            </a:br>
            <a:r>
              <a:rPr lang="en-US">
                <a:solidFill>
                  <a:srgbClr val="030303"/>
                </a:solidFill>
                <a:latin typeface="Roboto"/>
              </a:rPr>
              <a:t>3) Money </a:t>
            </a:r>
            <a:br>
              <a:rPr lang="en-US">
                <a:solidFill>
                  <a:srgbClr val="030303"/>
                </a:solidFill>
                <a:latin typeface="Roboto"/>
              </a:rPr>
            </a:br>
            <a:br>
              <a:rPr lang="en-US">
                <a:solidFill>
                  <a:srgbClr val="030303"/>
                </a:solidFill>
                <a:latin typeface="Roboto"/>
              </a:rPr>
            </a:br>
            <a:r>
              <a:rPr lang="en-US">
                <a:solidFill>
                  <a:srgbClr val="030303"/>
                </a:solidFill>
                <a:latin typeface="Roboto"/>
              </a:rPr>
              <a:t>4) Pleasure</a:t>
            </a:r>
            <a:endParaRPr lang="en-AU"/>
          </a:p>
        </p:txBody>
      </p:sp>
    </p:spTree>
    <p:extLst>
      <p:ext uri="{BB962C8B-B14F-4D97-AF65-F5344CB8AC3E}">
        <p14:creationId xmlns:p14="http://schemas.microsoft.com/office/powerpoint/2010/main" val="1164968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8E577-99C6-430D-B89E-E4229C901A17}"/>
              </a:ext>
            </a:extLst>
          </p:cNvPr>
          <p:cNvSpPr>
            <a:spLocks noGrp="1"/>
          </p:cNvSpPr>
          <p:nvPr>
            <p:ph type="title"/>
          </p:nvPr>
        </p:nvSpPr>
        <p:spPr>
          <a:xfrm>
            <a:off x="482414" y="158458"/>
            <a:ext cx="7886700" cy="994172"/>
          </a:xfrm>
        </p:spPr>
        <p:txBody>
          <a:bodyPr/>
          <a:lstStyle/>
          <a:p>
            <a:pPr algn="ctr"/>
            <a:r>
              <a:rPr lang="en-AU"/>
              <a:t>WHAT WE WILL BE STUDYING</a:t>
            </a:r>
          </a:p>
        </p:txBody>
      </p:sp>
      <p:pic>
        <p:nvPicPr>
          <p:cNvPr id="4" name="Content Placeholder 4">
            <a:extLst>
              <a:ext uri="{FF2B5EF4-FFF2-40B4-BE49-F238E27FC236}">
                <a16:creationId xmlns:a16="http://schemas.microsoft.com/office/drawing/2014/main" id="{346CE9A7-9ED4-4962-BB01-D5510C66E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5537" y="203404"/>
            <a:ext cx="949226" cy="949226"/>
          </a:xfrm>
          <a:prstGeom prst="rect">
            <a:avLst/>
          </a:prstGeom>
        </p:spPr>
      </p:pic>
      <p:pic>
        <p:nvPicPr>
          <p:cNvPr id="5" name="Picture 4">
            <a:extLst>
              <a:ext uri="{FF2B5EF4-FFF2-40B4-BE49-F238E27FC236}">
                <a16:creationId xmlns:a16="http://schemas.microsoft.com/office/drawing/2014/main" id="{6487F31E-47BD-4AD7-8720-DB4CB210AA19}"/>
              </a:ext>
            </a:extLst>
          </p:cNvPr>
          <p:cNvPicPr>
            <a:picLocks noChangeAspect="1"/>
          </p:cNvPicPr>
          <p:nvPr/>
        </p:nvPicPr>
        <p:blipFill>
          <a:blip r:embed="rId3"/>
          <a:stretch>
            <a:fillRect/>
          </a:stretch>
        </p:blipFill>
        <p:spPr>
          <a:xfrm>
            <a:off x="133784" y="1473741"/>
            <a:ext cx="8942644" cy="2447987"/>
          </a:xfrm>
          <a:prstGeom prst="rect">
            <a:avLst/>
          </a:prstGeom>
        </p:spPr>
      </p:pic>
    </p:spTree>
    <p:extLst>
      <p:ext uri="{BB962C8B-B14F-4D97-AF65-F5344CB8AC3E}">
        <p14:creationId xmlns:p14="http://schemas.microsoft.com/office/powerpoint/2010/main" val="3204753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body" idx="1"/>
          </p:nvPr>
        </p:nvSpPr>
        <p:spPr>
          <a:xfrm>
            <a:off x="497975" y="2892375"/>
            <a:ext cx="5865118" cy="20124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sz="2000"/>
              <a:t>We will define a scalar and vector quantity</a:t>
            </a:r>
          </a:p>
          <a:p>
            <a:pPr marL="0" lvl="0" indent="0" algn="l" rtl="0">
              <a:spcBef>
                <a:spcPts val="0"/>
              </a:spcBef>
              <a:spcAft>
                <a:spcPts val="1600"/>
              </a:spcAft>
              <a:buNone/>
            </a:pPr>
            <a:r>
              <a:rPr lang="en-US" sz="2000"/>
              <a:t>We will define and describe the difference between distance and displacement</a:t>
            </a:r>
          </a:p>
          <a:p>
            <a:pPr marL="0" lvl="0" indent="0" algn="l" rtl="0">
              <a:spcBef>
                <a:spcPts val="0"/>
              </a:spcBef>
              <a:spcAft>
                <a:spcPts val="1600"/>
              </a:spcAft>
              <a:buNone/>
            </a:pPr>
            <a:r>
              <a:rPr lang="en-US" sz="2000"/>
              <a:t>We will define and describe the difference between speed and velocity</a:t>
            </a:r>
          </a:p>
        </p:txBody>
      </p:sp>
      <p:sp>
        <p:nvSpPr>
          <p:cNvPr id="104" name="Google Shape;104;p17"/>
          <p:cNvSpPr txBox="1">
            <a:spLocks noGrp="1"/>
          </p:cNvSpPr>
          <p:nvPr>
            <p:ph type="title"/>
          </p:nvPr>
        </p:nvSpPr>
        <p:spPr>
          <a:xfrm>
            <a:off x="532075" y="477525"/>
            <a:ext cx="5061600" cy="1835100"/>
          </a:xfrm>
          <a:prstGeom prst="rect">
            <a:avLst/>
          </a:prstGeom>
        </p:spPr>
        <p:txBody>
          <a:bodyPr spcFirstLastPara="1" wrap="square" lIns="91425" tIns="91425" rIns="91425" bIns="91425" anchor="ctr" anchorCtr="0">
            <a:noAutofit/>
          </a:bodyPr>
          <a:lstStyle/>
          <a:p>
            <a:pPr lvl="0" algn="ctr"/>
            <a:r>
              <a:rPr lang="en-US" sz="3600"/>
              <a:t>We will compare vector and scalar quantities</a:t>
            </a:r>
          </a:p>
        </p:txBody>
      </p:sp>
      <p:graphicFrame>
        <p:nvGraphicFramePr>
          <p:cNvPr id="105" name="Google Shape;105;p17"/>
          <p:cNvGraphicFramePr/>
          <p:nvPr/>
        </p:nvGraphicFramePr>
        <p:xfrm>
          <a:off x="6693450" y="4023650"/>
          <a:ext cx="2134475" cy="877315"/>
        </p:xfrm>
        <a:graphic>
          <a:graphicData uri="http://schemas.openxmlformats.org/drawingml/2006/table">
            <a:tbl>
              <a:tblPr>
                <a:noFill/>
                <a:tableStyleId>{3F974EFC-B01F-4AD3-B987-93536E84DB40}</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DECLARE THE OBJECTIVE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526825">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Read the learning objective to your partner.</a:t>
                      </a: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06" name="Google Shape;106;p17"/>
          <p:cNvGraphicFramePr/>
          <p:nvPr/>
        </p:nvGraphicFramePr>
        <p:xfrm>
          <a:off x="7603350" y="229425"/>
          <a:ext cx="1224575" cy="350490"/>
        </p:xfrm>
        <a:graphic>
          <a:graphicData uri="http://schemas.openxmlformats.org/drawingml/2006/table">
            <a:tbl>
              <a:tblPr>
                <a:noFill/>
                <a:tableStyleId>{3F974EFC-B01F-4AD3-B987-93536E84DB40}</a:tableStyleId>
              </a:tblPr>
              <a:tblGrid>
                <a:gridCol w="12245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TRACK WITH ME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bl>
          </a:graphicData>
        </a:graphic>
      </p:graphicFrame>
      <p:graphicFrame>
        <p:nvGraphicFramePr>
          <p:cNvPr id="107" name="Google Shape;107;p17"/>
          <p:cNvGraphicFramePr/>
          <p:nvPr/>
        </p:nvGraphicFramePr>
        <p:xfrm>
          <a:off x="7603350" y="738925"/>
          <a:ext cx="1224575" cy="350490"/>
        </p:xfrm>
        <a:graphic>
          <a:graphicData uri="http://schemas.openxmlformats.org/drawingml/2006/table">
            <a:tbl>
              <a:tblPr>
                <a:noFill/>
                <a:tableStyleId>{3F974EFC-B01F-4AD3-B987-93536E84DB40}</a:tableStyleId>
              </a:tblPr>
              <a:tblGrid>
                <a:gridCol w="12245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READ WITH ME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bl>
          </a:graphicData>
        </a:graphic>
      </p:graphicFrame>
    </p:spTree>
  </p:cSld>
  <p:clrMapOvr>
    <a:masterClrMapping/>
  </p:clrMapOvr>
</p:sld>
</file>

<file path=ppt/theme/theme1.xml><?xml version="1.0" encoding="utf-8"?>
<a:theme xmlns:a="http://schemas.openxmlformats.org/drawingml/2006/main" name="ASC EDI Templat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24D7A74-EC69-4AD4-A209-B411583E86BB}">
  <ds:schemaRefs>
    <ds:schemaRef ds:uri="http://schemas.microsoft.com/sharepoint/v3/contenttype/forms"/>
  </ds:schemaRefs>
</ds:datastoreItem>
</file>

<file path=customXml/itemProps2.xml><?xml version="1.0" encoding="utf-8"?>
<ds:datastoreItem xmlns:ds="http://schemas.openxmlformats.org/officeDocument/2006/customXml" ds:itemID="{D6FF18C2-441D-479D-8138-EC089FADBC64}">
  <ds:schemaRefs>
    <ds:schemaRef ds:uri="9b431887-e758-47f7-ae4c-5b008da7c39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95A56A49-3314-4C19-AD68-18546CB2D26C}"/>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35</Slides>
  <Notes>16</Notes>
  <HiddenSlides>5</HiddenSlide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ASC EDI Template</vt:lpstr>
      <vt:lpstr>Vector and Scalar Quantities</vt:lpstr>
      <vt:lpstr>PowerPoint Presentation</vt:lpstr>
      <vt:lpstr>PowerPoint Presentation</vt:lpstr>
      <vt:lpstr>PowerPoint Presentation</vt:lpstr>
      <vt:lpstr>WHY STUDY PHYSICS</vt:lpstr>
      <vt:lpstr>WHY STUDY PHYSICS</vt:lpstr>
      <vt:lpstr>Why Study Physics?</vt:lpstr>
      <vt:lpstr>WHAT WE WILL BE STUDYING</vt:lpstr>
      <vt:lpstr>We will compare vector and scalar quantities</vt:lpstr>
      <vt:lpstr>PowerPoint Presentation</vt:lpstr>
      <vt:lpstr>PowerPoint Presentation</vt:lpstr>
      <vt:lpstr>PowerPoint Presentation</vt:lpstr>
      <vt:lpstr>PowerPoint Presentation</vt:lpstr>
      <vt:lpstr>Scalar or vector?</vt:lpstr>
      <vt:lpstr>PowerPoint Presentation</vt:lpstr>
      <vt:lpstr>PowerPoint Presentation</vt:lpstr>
      <vt:lpstr>PowerPoint Presentation</vt:lpstr>
      <vt:lpstr>PowerPoint Presentation</vt:lpstr>
      <vt:lpstr>A tricky 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We will compare vector and scalar quantities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ENTER TOPIC</dc:title>
  <dc:creator>TechFast Australia</dc:creator>
  <cp:revision>1</cp:revision>
  <dcterms:modified xsi:type="dcterms:W3CDTF">2021-06-22T03:32:26Z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xd_ProgID">
    <vt:lpwstr/>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y fmtid="{D5CDD505-2E9C-101B-9397-08002B2CF9AE}" pid="10" name="xd_Signature">
    <vt:bool>false</vt:bool>
  </property>
</Properties>
</file>

<file path=docProps/thumbnail.jpeg>
</file>